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310" r:id="rId9"/>
    <p:sldId id="311" r:id="rId10"/>
    <p:sldId id="312" r:id="rId11"/>
    <p:sldId id="313" r:id="rId12"/>
    <p:sldId id="314" r:id="rId13"/>
    <p:sldId id="315" r:id="rId14"/>
    <p:sldId id="414" r:id="rId15"/>
    <p:sldId id="415" r:id="rId16"/>
    <p:sldId id="318" r:id="rId17"/>
    <p:sldId id="319" r:id="rId18"/>
    <p:sldId id="320" r:id="rId19"/>
    <p:sldId id="428" r:id="rId20"/>
    <p:sldId id="321" r:id="rId21"/>
    <p:sldId id="322" r:id="rId22"/>
    <p:sldId id="323" r:id="rId23"/>
    <p:sldId id="324" r:id="rId24"/>
    <p:sldId id="325" r:id="rId25"/>
    <p:sldId id="326" r:id="rId26"/>
    <p:sldId id="327" r:id="rId27"/>
    <p:sldId id="328" r:id="rId28"/>
    <p:sldId id="419" r:id="rId29"/>
    <p:sldId id="416" r:id="rId30"/>
    <p:sldId id="417" r:id="rId31"/>
    <p:sldId id="418" r:id="rId32"/>
    <p:sldId id="422" r:id="rId33"/>
    <p:sldId id="331" r:id="rId34"/>
    <p:sldId id="423" r:id="rId35"/>
    <p:sldId id="424" r:id="rId36"/>
    <p:sldId id="332" r:id="rId37"/>
    <p:sldId id="425" r:id="rId38"/>
    <p:sldId id="333" r:id="rId39"/>
    <p:sldId id="426" r:id="rId40"/>
    <p:sldId id="427" r:id="rId41"/>
    <p:sldId id="334" r:id="rId42"/>
    <p:sldId id="335" r:id="rId43"/>
    <p:sldId id="336" r:id="rId44"/>
    <p:sldId id="337" r:id="rId45"/>
    <p:sldId id="338" r:id="rId46"/>
    <p:sldId id="420" r:id="rId47"/>
    <p:sldId id="340" r:id="rId48"/>
    <p:sldId id="341" r:id="rId49"/>
    <p:sldId id="342" r:id="rId50"/>
    <p:sldId id="343" r:id="rId51"/>
    <p:sldId id="344" r:id="rId52"/>
    <p:sldId id="345" r:id="rId53"/>
    <p:sldId id="346" r:id="rId54"/>
    <p:sldId id="347" r:id="rId55"/>
    <p:sldId id="348" r:id="rId56"/>
    <p:sldId id="349" r:id="rId57"/>
    <p:sldId id="350" r:id="rId58"/>
    <p:sldId id="351" r:id="rId59"/>
    <p:sldId id="352" r:id="rId60"/>
    <p:sldId id="353" r:id="rId61"/>
    <p:sldId id="354" r:id="rId62"/>
    <p:sldId id="355" r:id="rId63"/>
    <p:sldId id="356" r:id="rId64"/>
    <p:sldId id="357" r:id="rId65"/>
    <p:sldId id="358" r:id="rId66"/>
    <p:sldId id="359" r:id="rId67"/>
    <p:sldId id="373" r:id="rId68"/>
    <p:sldId id="374" r:id="rId69"/>
    <p:sldId id="375" r:id="rId70"/>
    <p:sldId id="376" r:id="rId71"/>
    <p:sldId id="377" r:id="rId72"/>
    <p:sldId id="378" r:id="rId73"/>
    <p:sldId id="379" r:id="rId74"/>
    <p:sldId id="380" r:id="rId75"/>
    <p:sldId id="381" r:id="rId76"/>
    <p:sldId id="382" r:id="rId77"/>
    <p:sldId id="383" r:id="rId78"/>
    <p:sldId id="384" r:id="rId79"/>
    <p:sldId id="385" r:id="rId80"/>
    <p:sldId id="386" r:id="rId81"/>
    <p:sldId id="387" r:id="rId82"/>
    <p:sldId id="388" r:id="rId83"/>
    <p:sldId id="389" r:id="rId84"/>
    <p:sldId id="390" r:id="rId85"/>
    <p:sldId id="391" r:id="rId86"/>
    <p:sldId id="392" r:id="rId87"/>
    <p:sldId id="393" r:id="rId88"/>
    <p:sldId id="394" r:id="rId89"/>
    <p:sldId id="395" r:id="rId90"/>
    <p:sldId id="396" r:id="rId91"/>
    <p:sldId id="397" r:id="rId92"/>
    <p:sldId id="398" r:id="rId93"/>
    <p:sldId id="399" r:id="rId94"/>
    <p:sldId id="400" r:id="rId95"/>
    <p:sldId id="401" r:id="rId96"/>
    <p:sldId id="402" r:id="rId97"/>
    <p:sldId id="403" r:id="rId98"/>
    <p:sldId id="404" r:id="rId99"/>
    <p:sldId id="405" r:id="rId100"/>
    <p:sldId id="406" r:id="rId101"/>
    <p:sldId id="407" r:id="rId102"/>
    <p:sldId id="408" r:id="rId103"/>
    <p:sldId id="409" r:id="rId104"/>
    <p:sldId id="410" r:id="rId105"/>
    <p:sldId id="411" r:id="rId106"/>
    <p:sldId id="429" r:id="rId107"/>
    <p:sldId id="430" r:id="rId108"/>
    <p:sldId id="431" r:id="rId109"/>
    <p:sldId id="432" r:id="rId110"/>
    <p:sldId id="433" r:id="rId111"/>
    <p:sldId id="434" r:id="rId112"/>
    <p:sldId id="435" r:id="rId113"/>
    <p:sldId id="436" r:id="rId114"/>
    <p:sldId id="437" r:id="rId115"/>
    <p:sldId id="438" r:id="rId116"/>
    <p:sldId id="439" r:id="rId117"/>
    <p:sldId id="440" r:id="rId118"/>
    <p:sldId id="441" r:id="rId119"/>
    <p:sldId id="442"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2192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0EF7F50-DE32-4123-9904-53B31923E546}"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1539-4218-48C2-83EC-BD277CBA0430}"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F7F50-DE32-4123-9904-53B31923E546}"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F7F50-DE32-4123-9904-53B31923E546}"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0EF7F50-DE32-4123-9904-53B31923E546}"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1539-4218-48C2-83EC-BD277CBA0430}"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F7F50-DE32-4123-9904-53B31923E546}"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0EF7F50-DE32-4123-9904-53B31923E546}" type="datetimeFigureOut">
              <a:rPr lang="en-US" smtClean="0"/>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0EF7F50-DE32-4123-9904-53B31923E546}" type="datetimeFigureOut">
              <a:rPr lang="en-US" smtClean="0"/>
              <a:t>11/25/2014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EF7F50-DE32-4123-9904-53B31923E546}" type="datetimeFigureOut">
              <a:rPr lang="en-US" smtClean="0"/>
              <a:t>11/25/2014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F7F50-DE32-4123-9904-53B31923E546}" type="datetimeFigureOut">
              <a:rPr lang="en-US" smtClean="0"/>
              <a:t>11/25/2014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7F50-DE32-4123-9904-53B31923E546}" type="datetimeFigureOut">
              <a:rPr lang="en-US" smtClean="0"/>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7F50-DE32-4123-9904-53B31923E546}" type="datetimeFigureOut">
              <a:rPr lang="en-US" smtClean="0"/>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A1539-4218-48C2-83EC-BD277CBA04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0EF7F50-DE32-4123-9904-53B31923E546}" type="datetimeFigureOut">
              <a:rPr lang="en-US" smtClean="0"/>
              <a:t>11/25/2014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F2A1539-4218-48C2-83EC-BD277CBA043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fa-IR" dirty="0"/>
          </a:p>
          <a:p>
            <a:endParaRPr lang="fa-IR" dirty="0" smtClean="0"/>
          </a:p>
          <a:p>
            <a:endParaRPr lang="fa-IR" dirty="0"/>
          </a:p>
          <a:p>
            <a:endParaRPr lang="fa-IR" dirty="0" smtClean="0"/>
          </a:p>
          <a:p>
            <a:endParaRPr lang="fa-IR" dirty="0"/>
          </a:p>
          <a:p>
            <a:endParaRPr lang="fa-IR" dirty="0" smtClean="0"/>
          </a:p>
          <a:p>
            <a:endParaRPr lang="en-US" dirty="0"/>
          </a:p>
        </p:txBody>
      </p:sp>
      <p:sp>
        <p:nvSpPr>
          <p:cNvPr id="2" name="Title 1"/>
          <p:cNvSpPr>
            <a:spLocks noGrp="1"/>
          </p:cNvSpPr>
          <p:nvPr>
            <p:ph type="ctrTitle"/>
          </p:nvPr>
        </p:nvSpPr>
        <p:spPr/>
        <p:txBody>
          <a:bodyPr/>
          <a:lstStyle/>
          <a:p>
            <a:r>
              <a:rPr lang="fa-IR" sz="6000" dirty="0" smtClean="0">
                <a:solidFill>
                  <a:srgbClr val="CCCCFF"/>
                </a:solidFill>
                <a:latin typeface="Btitr"/>
                <a:cs typeface="B Titr" pitchFamily="2" charset="-78"/>
              </a:rPr>
              <a:t>بسم الله الرحمن الرحیم</a:t>
            </a:r>
            <a:r>
              <a:rPr lang="fa-IR" sz="6000" dirty="0" smtClean="0">
                <a:solidFill>
                  <a:srgbClr val="CCCCFF"/>
                </a:solidFill>
              </a:rPr>
              <a:t>	</a:t>
            </a:r>
            <a:endParaRPr lang="en-US" sz="6000" dirty="0">
              <a:solidFill>
                <a:srgbClr val="CCCCFF"/>
              </a:solidFill>
            </a:endParaRPr>
          </a:p>
        </p:txBody>
      </p:sp>
    </p:spTree>
    <p:extLst>
      <p:ext uri="{BB962C8B-B14F-4D97-AF65-F5344CB8AC3E}">
        <p14:creationId xmlns:p14="http://schemas.microsoft.com/office/powerpoint/2010/main" val="3305400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a:solidFill>
                  <a:srgbClr val="FFC000"/>
                </a:solidFill>
                <a:cs typeface="B Titr" pitchFamily="2" charset="-78"/>
              </a:rPr>
              <a:t>دو خواسته اساسی ملت از </a:t>
            </a:r>
            <a:r>
              <a:rPr lang="fa-IR" sz="4000" dirty="0" smtClean="0">
                <a:solidFill>
                  <a:srgbClr val="FFC000"/>
                </a:solidFill>
                <a:cs typeface="B Titr" pitchFamily="2" charset="-78"/>
              </a:rPr>
              <a:t>دولتمران</a:t>
            </a:r>
            <a:endParaRPr lang="en-US" sz="4000" dirty="0">
              <a:solidFill>
                <a:srgbClr val="FFC000"/>
              </a:solidFill>
              <a:cs typeface="B Titr" pitchFamily="2" charset="-78"/>
            </a:endParaRPr>
          </a:p>
        </p:txBody>
      </p:sp>
      <p:sp>
        <p:nvSpPr>
          <p:cNvPr id="3" name="Content Placeholder 2"/>
          <p:cNvSpPr>
            <a:spLocks noGrp="1"/>
          </p:cNvSpPr>
          <p:nvPr>
            <p:ph sz="quarter" idx="13"/>
          </p:nvPr>
        </p:nvSpPr>
        <p:spPr>
          <a:xfrm>
            <a:off x="609600" y="1600200"/>
            <a:ext cx="7924800" cy="4800600"/>
          </a:xfrm>
        </p:spPr>
        <p:txBody>
          <a:bodyPr>
            <a:noAutofit/>
          </a:bodyPr>
          <a:lstStyle/>
          <a:p>
            <a:pPr marL="742950" indent="-742950" algn="r" rtl="1">
              <a:buFont typeface="+mj-lt"/>
              <a:buAutoNum type="arabicPeriod"/>
            </a:pPr>
            <a:r>
              <a:rPr lang="fa-IR" sz="4000" dirty="0" smtClean="0">
                <a:cs typeface="B Titr" pitchFamily="2" charset="-78"/>
              </a:rPr>
              <a:t>احقاق حقوق </a:t>
            </a:r>
            <a:r>
              <a:rPr lang="fa-IR" sz="4000" dirty="0">
                <a:cs typeface="B Titr" pitchFamily="2" charset="-78"/>
              </a:rPr>
              <a:t>هسته </a:t>
            </a:r>
            <a:r>
              <a:rPr lang="fa-IR" sz="4000" dirty="0" smtClean="0">
                <a:cs typeface="B Titr" pitchFamily="2" charset="-78"/>
              </a:rPr>
              <a:t>ای</a:t>
            </a:r>
          </a:p>
          <a:p>
            <a:pPr marL="742950" indent="-742950" algn="r" rtl="1">
              <a:buFont typeface="+mj-lt"/>
              <a:buAutoNum type="arabicPeriod"/>
            </a:pPr>
            <a:r>
              <a:rPr lang="fa-IR" sz="4000" dirty="0" smtClean="0">
                <a:cs typeface="B Titr" pitchFamily="2" charset="-78"/>
              </a:rPr>
              <a:t>رفع </a:t>
            </a:r>
            <a:r>
              <a:rPr lang="fa-IR" sz="4000" dirty="0">
                <a:cs typeface="B Titr" pitchFamily="2" charset="-78"/>
              </a:rPr>
              <a:t>تحریم های ظالمانه</a:t>
            </a:r>
          </a:p>
          <a:p>
            <a:pPr algn="ctr" rtl="1"/>
            <a:r>
              <a:rPr lang="fa-IR" sz="4000" dirty="0">
                <a:solidFill>
                  <a:srgbClr val="66FF33"/>
                </a:solidFill>
                <a:cs typeface="B Titr" pitchFamily="2" charset="-78"/>
              </a:rPr>
              <a:t>هر سیاستمداری که بتواند این دو خواسته ملت را محقق کند شخصیتی تاریخی خواهد شد و ملت ایران نام و یاد او را همیشه گرامی خواهد داشت.</a:t>
            </a:r>
          </a:p>
          <a:p>
            <a:pPr algn="r" rtl="1"/>
            <a:endParaRPr lang="en-US" sz="4000" dirty="0">
              <a:cs typeface="B Titr" pitchFamily="2" charset="-78"/>
            </a:endParaRPr>
          </a:p>
        </p:txBody>
      </p:sp>
    </p:spTree>
    <p:extLst>
      <p:ext uri="{BB962C8B-B14F-4D97-AF65-F5344CB8AC3E}">
        <p14:creationId xmlns:p14="http://schemas.microsoft.com/office/powerpoint/2010/main" val="327439100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a:solidFill>
                  <a:srgbClr val="00B0F0"/>
                </a:solidFill>
                <a:cs typeface="B Titr" pitchFamily="2" charset="-78"/>
              </a:rPr>
              <a:t>کارکردهای مذاکره</a:t>
            </a:r>
            <a:r>
              <a:rPr lang="fa-IR" sz="4000" dirty="0" smtClean="0">
                <a:solidFill>
                  <a:srgbClr val="00B0F0"/>
                </a:solidFill>
                <a:cs typeface="B Titr" pitchFamily="2" charset="-78"/>
              </a:rPr>
              <a:t>:</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609600" y="2362200"/>
            <a:ext cx="7924800" cy="3352800"/>
          </a:xfrm>
        </p:spPr>
        <p:txBody>
          <a:bodyPr>
            <a:normAutofit/>
          </a:bodyPr>
          <a:lstStyle/>
          <a:p>
            <a:pPr algn="r" rtl="1"/>
            <a:r>
              <a:rPr lang="fa-IR" sz="4000" dirty="0" smtClean="0">
                <a:cs typeface="B Titr" pitchFamily="2" charset="-78"/>
              </a:rPr>
              <a:t>1. رفع </a:t>
            </a:r>
            <a:r>
              <a:rPr lang="fa-IR" sz="4000" dirty="0">
                <a:cs typeface="B Titr" pitchFamily="2" charset="-78"/>
              </a:rPr>
              <a:t>سوء </a:t>
            </a:r>
            <a:r>
              <a:rPr lang="fa-IR" sz="4000" dirty="0" smtClean="0">
                <a:cs typeface="B Titr" pitchFamily="2" charset="-78"/>
              </a:rPr>
              <a:t>تفاهم</a:t>
            </a:r>
          </a:p>
          <a:p>
            <a:pPr marL="0" indent="0" algn="r" rtl="1">
              <a:buNone/>
            </a:pPr>
            <a:endParaRPr lang="fa-IR" sz="4000" dirty="0">
              <a:cs typeface="B Titr" pitchFamily="2" charset="-78"/>
            </a:endParaRPr>
          </a:p>
          <a:p>
            <a:pPr algn="r" rtl="1"/>
            <a:r>
              <a:rPr lang="fa-IR" sz="4000" dirty="0" smtClean="0">
                <a:cs typeface="B Titr" pitchFamily="2" charset="-78"/>
              </a:rPr>
              <a:t>2. معامله</a:t>
            </a:r>
            <a:endParaRPr lang="fa-IR" sz="4000" dirty="0">
              <a:cs typeface="B Titr" pitchFamily="2" charset="-78"/>
            </a:endParaRPr>
          </a:p>
          <a:p>
            <a:pPr algn="r" rtl="1"/>
            <a:endParaRPr lang="en-US" sz="4000" dirty="0">
              <a:cs typeface="B Titr" pitchFamily="2" charset="-78"/>
            </a:endParaRPr>
          </a:p>
        </p:txBody>
      </p:sp>
    </p:spTree>
    <p:extLst>
      <p:ext uri="{BB962C8B-B14F-4D97-AF65-F5344CB8AC3E}">
        <p14:creationId xmlns:p14="http://schemas.microsoft.com/office/powerpoint/2010/main" val="421586770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a:solidFill>
                  <a:srgbClr val="FFC000"/>
                </a:solidFill>
                <a:cs typeface="B Titr" pitchFamily="2" charset="-78"/>
              </a:rPr>
              <a:t>تطبیق مذاکره </a:t>
            </a:r>
            <a:r>
              <a:rPr lang="fa-IR" sz="4000" dirty="0" smtClean="0">
                <a:solidFill>
                  <a:srgbClr val="FFC000"/>
                </a:solidFill>
                <a:cs typeface="B Titr" pitchFamily="2" charset="-78"/>
              </a:rPr>
              <a:t>بر </a:t>
            </a:r>
            <a:r>
              <a:rPr lang="fa-IR" sz="4000" dirty="0">
                <a:solidFill>
                  <a:srgbClr val="FFC000"/>
                </a:solidFill>
                <a:cs typeface="B Titr" pitchFamily="2" charset="-78"/>
              </a:rPr>
              <a:t>پرونده هسته </a:t>
            </a:r>
            <a:r>
              <a:rPr lang="fa-IR" sz="4000" dirty="0" smtClean="0">
                <a:solidFill>
                  <a:srgbClr val="FFC000"/>
                </a:solidFill>
                <a:cs typeface="B Titr" pitchFamily="2" charset="-78"/>
              </a:rPr>
              <a:t>ای </a:t>
            </a:r>
            <a:endParaRPr lang="en-US" sz="4000" dirty="0">
              <a:solidFill>
                <a:srgbClr val="FFC000"/>
              </a:solidFill>
              <a:cs typeface="B Titr" pitchFamily="2" charset="-78"/>
            </a:endParaRPr>
          </a:p>
        </p:txBody>
      </p:sp>
      <p:sp>
        <p:nvSpPr>
          <p:cNvPr id="3" name="Content Placeholder 2"/>
          <p:cNvSpPr>
            <a:spLocks noGrp="1"/>
          </p:cNvSpPr>
          <p:nvPr>
            <p:ph sz="quarter" idx="13"/>
          </p:nvPr>
        </p:nvSpPr>
        <p:spPr>
          <a:xfrm>
            <a:off x="609600" y="2133600"/>
            <a:ext cx="7924800" cy="3581400"/>
          </a:xfrm>
        </p:spPr>
        <p:txBody>
          <a:bodyPr>
            <a:normAutofit lnSpcReduction="10000"/>
          </a:bodyPr>
          <a:lstStyle/>
          <a:p>
            <a:pPr algn="just" rtl="1"/>
            <a:r>
              <a:rPr lang="fa-IR" sz="2800" dirty="0" smtClean="0">
                <a:cs typeface="B Titr" pitchFamily="2" charset="-78"/>
              </a:rPr>
              <a:t>اگر </a:t>
            </a:r>
            <a:r>
              <a:rPr lang="fa-IR" sz="2800" dirty="0">
                <a:cs typeface="B Titr" pitchFamily="2" charset="-78"/>
              </a:rPr>
              <a:t>پرونده هسته ای همان گونه که بیان شد نه یک معامله یا بازی بلکه یک زور گیری آشکار است روشن است که مذاکره و گفتگو نمی تواند به تنهایی دشمن را به دست برداشتن از زورگویی وادار کند. </a:t>
            </a:r>
            <a:endParaRPr lang="fa-IR" sz="2800" dirty="0" smtClean="0">
              <a:cs typeface="B Titr" pitchFamily="2" charset="-78"/>
            </a:endParaRPr>
          </a:p>
          <a:p>
            <a:pPr algn="just" rtl="1"/>
            <a:r>
              <a:rPr lang="fa-IR" sz="2800" dirty="0" smtClean="0">
                <a:cs typeface="B Titr" pitchFamily="2" charset="-78"/>
              </a:rPr>
              <a:t>دشمن </a:t>
            </a:r>
            <a:r>
              <a:rPr lang="fa-IR" sz="2800" dirty="0">
                <a:cs typeface="B Titr" pitchFamily="2" charset="-78"/>
              </a:rPr>
              <a:t>زمانی دست از زور گویی بر می دارد که از انجام آن ناامید شود. با مذاکره تنها نمی توان دشمن را ناامید کرد. تحقق غنی سازی صنعتی از طریق مذاکره ممکن نیست.</a:t>
            </a:r>
            <a:endParaRPr lang="en-US" sz="2800" dirty="0">
              <a:cs typeface="B Titr" pitchFamily="2" charset="-78"/>
            </a:endParaRPr>
          </a:p>
        </p:txBody>
      </p:sp>
    </p:spTree>
    <p:extLst>
      <p:ext uri="{BB962C8B-B14F-4D97-AF65-F5344CB8AC3E}">
        <p14:creationId xmlns:p14="http://schemas.microsoft.com/office/powerpoint/2010/main" val="273463720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382000" cy="1143000"/>
          </a:xfrm>
        </p:spPr>
        <p:txBody>
          <a:bodyPr/>
          <a:lstStyle/>
          <a:p>
            <a:pPr algn="ctr"/>
            <a:r>
              <a:rPr lang="fa-IR" sz="4000" dirty="0" smtClean="0">
                <a:solidFill>
                  <a:srgbClr val="00B0F0"/>
                </a:solidFill>
                <a:cs typeface="B Titr" pitchFamily="2" charset="-78"/>
              </a:rPr>
              <a:t>دلیلی تاریخی در نقش مذاکره برای استیفای حقوق هسته ای</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0" y="1905000"/>
            <a:ext cx="8839200" cy="4876800"/>
          </a:xfrm>
        </p:spPr>
        <p:txBody>
          <a:bodyPr>
            <a:noAutofit/>
          </a:bodyPr>
          <a:lstStyle/>
          <a:p>
            <a:pPr algn="r" rtl="1"/>
            <a:r>
              <a:rPr lang="fa-IR" sz="4000" dirty="0" smtClean="0">
                <a:cs typeface="B Titr" pitchFamily="2" charset="-78"/>
              </a:rPr>
              <a:t>اگر </a:t>
            </a:r>
            <a:r>
              <a:rPr lang="fa-IR" sz="4000" dirty="0">
                <a:cs typeface="B Titr" pitchFamily="2" charset="-78"/>
              </a:rPr>
              <a:t>با مذاکره می توان حقوق هسته ای را استیفا کرد چرا دست اندرکاران فعلی پرونده هسته ای که در سال 82 به همراه رئیس جمهور فعلی مسئول پرونده هسته ای بودند نتوانستند حتی اجازه چرخیدن یک سانتریفوژ را از طریق مذاکره بدست </a:t>
            </a:r>
            <a:r>
              <a:rPr lang="fa-IR" sz="4000" dirty="0" smtClean="0">
                <a:cs typeface="B Titr" pitchFamily="2" charset="-78"/>
              </a:rPr>
              <a:t>بیاورند؟</a:t>
            </a:r>
            <a:endParaRPr lang="en-US" sz="4000" dirty="0">
              <a:cs typeface="B Titr" pitchFamily="2" charset="-78"/>
            </a:endParaRPr>
          </a:p>
        </p:txBody>
      </p:sp>
    </p:spTree>
    <p:extLst>
      <p:ext uri="{BB962C8B-B14F-4D97-AF65-F5344CB8AC3E}">
        <p14:creationId xmlns:p14="http://schemas.microsoft.com/office/powerpoint/2010/main" val="36825133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FFC000"/>
                </a:solidFill>
                <a:cs typeface="B Titr" pitchFamily="2" charset="-78"/>
              </a:rPr>
              <a:t>جایگاه واقعی مذاکره</a:t>
            </a:r>
            <a:endParaRPr lang="en-US" sz="3600" dirty="0">
              <a:solidFill>
                <a:srgbClr val="FFC000"/>
              </a:solidFill>
            </a:endParaRPr>
          </a:p>
        </p:txBody>
      </p:sp>
      <p:sp>
        <p:nvSpPr>
          <p:cNvPr id="3" name="Content Placeholder 2"/>
          <p:cNvSpPr>
            <a:spLocks noGrp="1"/>
          </p:cNvSpPr>
          <p:nvPr>
            <p:ph sz="quarter" idx="13"/>
          </p:nvPr>
        </p:nvSpPr>
        <p:spPr>
          <a:xfrm>
            <a:off x="457200" y="1600200"/>
            <a:ext cx="8382000" cy="4953000"/>
          </a:xfrm>
        </p:spPr>
        <p:txBody>
          <a:bodyPr>
            <a:normAutofit fontScale="92500" lnSpcReduction="20000"/>
          </a:bodyPr>
          <a:lstStyle/>
          <a:p>
            <a:pPr algn="just" rtl="1">
              <a:buFont typeface="Wingdings" pitchFamily="2" charset="2"/>
              <a:buChar char="ü"/>
            </a:pPr>
            <a:r>
              <a:rPr lang="fa-IR" sz="3600" dirty="0" smtClean="0">
                <a:cs typeface="B Titr" pitchFamily="2" charset="-78"/>
              </a:rPr>
              <a:t>حقوق هسته ای  ما نه در پشت میز مذاکره که از طریق مقاومت مردم و تلاش شهادت طلبانه دانشمندان اتمی به دست می آید.</a:t>
            </a:r>
          </a:p>
          <a:p>
            <a:pPr algn="just" rtl="1">
              <a:buFont typeface="Wingdings" pitchFamily="2" charset="2"/>
              <a:buChar char="ü"/>
            </a:pPr>
            <a:r>
              <a:rPr lang="fa-IR" sz="3600" dirty="0" smtClean="0">
                <a:cs typeface="B Titr" pitchFamily="2" charset="-78"/>
              </a:rPr>
              <a:t>مذاکره صرفا آخرین </a:t>
            </a:r>
            <a:r>
              <a:rPr lang="fa-IR" sz="3600" dirty="0">
                <a:cs typeface="B Titr" pitchFamily="2" charset="-78"/>
              </a:rPr>
              <a:t>مرحله تحقق و تثبیت حقوق هسته ای است. </a:t>
            </a:r>
            <a:endParaRPr lang="fa-IR" sz="3600" dirty="0" smtClean="0">
              <a:cs typeface="B Titr" pitchFamily="2" charset="-78"/>
            </a:endParaRPr>
          </a:p>
          <a:p>
            <a:pPr algn="just" rtl="1">
              <a:buFont typeface="Wingdings" pitchFamily="2" charset="2"/>
              <a:buChar char="ü"/>
            </a:pPr>
            <a:r>
              <a:rPr lang="fa-IR" sz="3600" dirty="0" smtClean="0">
                <a:cs typeface="B Titr" pitchFamily="2" charset="-78"/>
              </a:rPr>
              <a:t>همچنین مذاکره ما را از اتهام اهل مذاکره نبودن دور نکه می دارد.</a:t>
            </a:r>
          </a:p>
          <a:p>
            <a:pPr algn="just" rtl="1">
              <a:buFont typeface="Wingdings" pitchFamily="2" charset="2"/>
              <a:buChar char="ü"/>
            </a:pPr>
            <a:r>
              <a:rPr lang="fa-IR" sz="3600" dirty="0" smtClean="0">
                <a:cs typeface="B Titr" pitchFamily="2" charset="-78"/>
              </a:rPr>
              <a:t>اگر </a:t>
            </a:r>
            <a:r>
              <a:rPr lang="fa-IR" sz="3600" dirty="0">
                <a:cs typeface="B Titr" pitchFamily="2" charset="-78"/>
              </a:rPr>
              <a:t>کسی گمان </a:t>
            </a:r>
            <a:r>
              <a:rPr lang="fa-IR" sz="3600" dirty="0" smtClean="0">
                <a:cs typeface="B Titr" pitchFamily="2" charset="-78"/>
              </a:rPr>
              <a:t>کند </a:t>
            </a:r>
            <a:r>
              <a:rPr lang="fa-IR" sz="3600" dirty="0">
                <a:cs typeface="B Titr" pitchFamily="2" charset="-78"/>
              </a:rPr>
              <a:t>با مذاکره و صرفا مذاکره می توان به حقوق هسته ای دست پیدا کرد تصور درستی از </a:t>
            </a:r>
            <a:r>
              <a:rPr lang="fa-IR" sz="3600" dirty="0" smtClean="0">
                <a:cs typeface="B Titr" pitchFamily="2" charset="-78"/>
              </a:rPr>
              <a:t>مذاکره </a:t>
            </a:r>
            <a:r>
              <a:rPr lang="fa-IR" sz="3600" dirty="0">
                <a:cs typeface="B Titr" pitchFamily="2" charset="-78"/>
              </a:rPr>
              <a:t>ندارد.</a:t>
            </a:r>
            <a:endParaRPr lang="en-US" sz="3600" dirty="0">
              <a:cs typeface="B Titr" pitchFamily="2" charset="-78"/>
            </a:endParaRPr>
          </a:p>
        </p:txBody>
      </p:sp>
    </p:spTree>
    <p:extLst>
      <p:ext uri="{BB962C8B-B14F-4D97-AF65-F5344CB8AC3E}">
        <p14:creationId xmlns:p14="http://schemas.microsoft.com/office/powerpoint/2010/main" val="8923888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1143000"/>
          </a:xfrm>
        </p:spPr>
        <p:txBody>
          <a:bodyPr/>
          <a:lstStyle/>
          <a:p>
            <a:pPr algn="ctr"/>
            <a:r>
              <a:rPr lang="fa-IR" sz="4000" dirty="0" smtClean="0">
                <a:solidFill>
                  <a:srgbClr val="00B050"/>
                </a:solidFill>
                <a:cs typeface="B Titr" pitchFamily="2" charset="-78"/>
              </a:rPr>
              <a:t>جمع بندی بخش دوم</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239486" y="1143000"/>
            <a:ext cx="8915400" cy="4953000"/>
          </a:xfrm>
        </p:spPr>
        <p:txBody>
          <a:bodyPr>
            <a:noAutofit/>
          </a:bodyPr>
          <a:lstStyle/>
          <a:p>
            <a:pPr algn="r" rtl="1">
              <a:buFont typeface="Wingdings" pitchFamily="2" charset="2"/>
              <a:buChar char="ü"/>
            </a:pPr>
            <a:r>
              <a:rPr lang="fa-IR" sz="4000" dirty="0" smtClean="0">
                <a:cs typeface="B Titr" pitchFamily="2" charset="-78"/>
              </a:rPr>
              <a:t>پرونده هسته ای نه یک بازی و نه یک معامله، بلکه یک </a:t>
            </a:r>
            <a:r>
              <a:rPr lang="fa-IR" sz="4000" u="sng" dirty="0" smtClean="0">
                <a:solidFill>
                  <a:srgbClr val="FF0000"/>
                </a:solidFill>
                <a:cs typeface="B Titr" pitchFamily="2" charset="-78"/>
              </a:rPr>
              <a:t>زورگویی و زور گیری </a:t>
            </a:r>
            <a:r>
              <a:rPr lang="fa-IR" sz="4000" dirty="0" smtClean="0">
                <a:cs typeface="B Titr" pitchFamily="2" charset="-78"/>
              </a:rPr>
              <a:t>آشکار است که در آن شش کشور قدرتمند به رهبری امریکا می خواهند ما را از فن آوری هسته ای در مقیاس صنعتی محروم کنند.</a:t>
            </a:r>
          </a:p>
          <a:p>
            <a:pPr algn="r" rtl="1">
              <a:buFont typeface="Wingdings" pitchFamily="2" charset="2"/>
              <a:buChar char="ü"/>
            </a:pPr>
            <a:r>
              <a:rPr lang="fa-IR" sz="4000" dirty="0" smtClean="0">
                <a:cs typeface="B Titr" pitchFamily="2" charset="-78"/>
              </a:rPr>
              <a:t>از آنجایی که این فن آوری بسیار مهم و ارزشمند است </a:t>
            </a:r>
            <a:r>
              <a:rPr lang="fa-IR" sz="4000" u="sng" dirty="0" smtClean="0">
                <a:solidFill>
                  <a:srgbClr val="FF0000"/>
                </a:solidFill>
                <a:cs typeface="B Titr" pitchFamily="2" charset="-78"/>
              </a:rPr>
              <a:t>نباید</a:t>
            </a:r>
            <a:r>
              <a:rPr lang="fa-IR" sz="4000" dirty="0" smtClean="0">
                <a:cs typeface="B Titr" pitchFamily="2" charset="-78"/>
              </a:rPr>
              <a:t> در برابر این زور گویی </a:t>
            </a:r>
            <a:r>
              <a:rPr lang="fa-IR" sz="4000" u="sng" dirty="0" smtClean="0">
                <a:solidFill>
                  <a:srgbClr val="FF0000"/>
                </a:solidFill>
                <a:cs typeface="B Titr" pitchFamily="2" charset="-78"/>
              </a:rPr>
              <a:t>عقب نشینی کنیم</a:t>
            </a:r>
            <a:r>
              <a:rPr lang="fa-IR" sz="4000" dirty="0" smtClean="0">
                <a:cs typeface="B Titr" pitchFamily="2" charset="-78"/>
              </a:rPr>
              <a:t>.</a:t>
            </a:r>
          </a:p>
          <a:p>
            <a:pPr marL="0" indent="0" algn="r" rtl="1">
              <a:buNone/>
            </a:pPr>
            <a:endParaRPr lang="en-US" sz="4000" dirty="0">
              <a:cs typeface="B Titr" pitchFamily="2" charset="-78"/>
            </a:endParaRPr>
          </a:p>
        </p:txBody>
      </p:sp>
    </p:spTree>
    <p:extLst>
      <p:ext uri="{BB962C8B-B14F-4D97-AF65-F5344CB8AC3E}">
        <p14:creationId xmlns:p14="http://schemas.microsoft.com/office/powerpoint/2010/main" val="56022911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657"/>
            <a:ext cx="7924800" cy="1143000"/>
          </a:xfrm>
        </p:spPr>
        <p:txBody>
          <a:bodyPr/>
          <a:lstStyle/>
          <a:p>
            <a:pPr algn="ctr"/>
            <a:r>
              <a:rPr lang="fa-IR" sz="4000" dirty="0">
                <a:solidFill>
                  <a:srgbClr val="00B050"/>
                </a:solidFill>
                <a:cs typeface="B Titr" pitchFamily="2" charset="-78"/>
              </a:rPr>
              <a:t>جمع بندی بخش دوم</a:t>
            </a:r>
            <a:endParaRPr lang="en-US" sz="4000" dirty="0"/>
          </a:p>
        </p:txBody>
      </p:sp>
      <p:sp>
        <p:nvSpPr>
          <p:cNvPr id="3" name="Content Placeholder 2"/>
          <p:cNvSpPr>
            <a:spLocks noGrp="1"/>
          </p:cNvSpPr>
          <p:nvPr>
            <p:ph sz="quarter" idx="13"/>
          </p:nvPr>
        </p:nvSpPr>
        <p:spPr>
          <a:xfrm>
            <a:off x="0" y="1600200"/>
            <a:ext cx="9067800" cy="4648200"/>
          </a:xfrm>
        </p:spPr>
        <p:txBody>
          <a:bodyPr>
            <a:noAutofit/>
          </a:bodyPr>
          <a:lstStyle/>
          <a:p>
            <a:pPr algn="r" rtl="1">
              <a:buFont typeface="Wingdings" pitchFamily="2" charset="2"/>
              <a:buChar char="ü"/>
            </a:pPr>
            <a:r>
              <a:rPr lang="fa-IR" sz="3600" dirty="0">
                <a:cs typeface="B Titr" pitchFamily="2" charset="-78"/>
              </a:rPr>
              <a:t>راه حل استیفای حقوق هسته ای نه در </a:t>
            </a:r>
            <a:r>
              <a:rPr lang="fa-IR" sz="3600" u="sng" dirty="0">
                <a:solidFill>
                  <a:srgbClr val="FF0000"/>
                </a:solidFill>
                <a:cs typeface="B Titr" pitchFamily="2" charset="-78"/>
              </a:rPr>
              <a:t>لبخندهای </a:t>
            </a:r>
            <a:r>
              <a:rPr lang="fa-IR" sz="3600" u="sng" dirty="0" smtClean="0">
                <a:solidFill>
                  <a:srgbClr val="FF0000"/>
                </a:solidFill>
                <a:cs typeface="B Titr" pitchFamily="2" charset="-78"/>
              </a:rPr>
              <a:t>دیپلماتیک </a:t>
            </a:r>
            <a:r>
              <a:rPr lang="fa-IR" sz="3600" u="sng" dirty="0">
                <a:solidFill>
                  <a:srgbClr val="FF0000"/>
                </a:solidFill>
                <a:cs typeface="B Titr" pitchFamily="2" charset="-78"/>
              </a:rPr>
              <a:t>و نه در </a:t>
            </a:r>
            <a:r>
              <a:rPr lang="fa-IR" sz="3600" u="sng" dirty="0" smtClean="0">
                <a:solidFill>
                  <a:srgbClr val="FF0000"/>
                </a:solidFill>
                <a:cs typeface="B Titr" pitchFamily="2" charset="-78"/>
              </a:rPr>
              <a:t>پشت میز مذاکره</a:t>
            </a:r>
            <a:r>
              <a:rPr lang="fa-IR" sz="3600" dirty="0" smtClean="0">
                <a:cs typeface="B Titr" pitchFamily="2" charset="-78"/>
              </a:rPr>
              <a:t> است</a:t>
            </a:r>
            <a:r>
              <a:rPr lang="fa-IR" sz="3600" dirty="0">
                <a:cs typeface="B Titr" pitchFamily="2" charset="-78"/>
              </a:rPr>
              <a:t>. راه حل اصلی </a:t>
            </a:r>
            <a:r>
              <a:rPr lang="fa-IR" sz="3600" u="sng" dirty="0" smtClean="0">
                <a:solidFill>
                  <a:srgbClr val="00FF00"/>
                </a:solidFill>
                <a:cs typeface="B Titr" pitchFamily="2" charset="-78"/>
              </a:rPr>
              <a:t>تدبیر دولت، </a:t>
            </a:r>
            <a:r>
              <a:rPr lang="fa-IR" sz="3600" u="sng" dirty="0">
                <a:solidFill>
                  <a:srgbClr val="00FF00"/>
                </a:solidFill>
                <a:cs typeface="B Titr" pitchFamily="2" charset="-78"/>
              </a:rPr>
              <a:t>تحمل سختی ها </a:t>
            </a:r>
            <a:r>
              <a:rPr lang="fa-IR" sz="3600" u="sng" dirty="0" smtClean="0">
                <a:solidFill>
                  <a:srgbClr val="00FF00"/>
                </a:solidFill>
                <a:cs typeface="B Titr" pitchFamily="2" charset="-78"/>
              </a:rPr>
              <a:t>توسط ملت و </a:t>
            </a:r>
            <a:r>
              <a:rPr lang="fa-IR" sz="3600" u="sng" dirty="0">
                <a:solidFill>
                  <a:srgbClr val="00FF00"/>
                </a:solidFill>
                <a:cs typeface="B Titr" pitchFamily="2" charset="-78"/>
              </a:rPr>
              <a:t>تلاش دانشمندان </a:t>
            </a:r>
            <a:r>
              <a:rPr lang="fa-IR" sz="3600" u="sng" dirty="0" smtClean="0">
                <a:solidFill>
                  <a:srgbClr val="00FF00"/>
                </a:solidFill>
                <a:cs typeface="B Titr" pitchFamily="2" charset="-78"/>
              </a:rPr>
              <a:t>هسته ای </a:t>
            </a:r>
            <a:r>
              <a:rPr lang="fa-IR" sz="3600" dirty="0" smtClean="0">
                <a:cs typeface="B Titr" pitchFamily="2" charset="-78"/>
              </a:rPr>
              <a:t>می </a:t>
            </a:r>
            <a:r>
              <a:rPr lang="fa-IR" sz="3600" dirty="0">
                <a:cs typeface="B Titr" pitchFamily="2" charset="-78"/>
              </a:rPr>
              <a:t>باشد.</a:t>
            </a:r>
          </a:p>
          <a:p>
            <a:pPr algn="r" rtl="1">
              <a:buFont typeface="Wingdings" pitchFamily="2" charset="2"/>
              <a:buChar char="ü"/>
            </a:pPr>
            <a:r>
              <a:rPr lang="fa-IR" sz="3600" dirty="0">
                <a:cs typeface="B Titr" pitchFamily="2" charset="-78"/>
              </a:rPr>
              <a:t>اگر بتوانیم با تکیه بر ظرفیت داخلی و استفاده صحیح از موقعیت های بین المللی حقوق هسته ای خود را استیفا کنیم جهشی اساسی در قدرت جمهوری اسلامی ایران رخ خواهد داد و </a:t>
            </a:r>
            <a:r>
              <a:rPr lang="fa-IR" sz="3600" u="sng" dirty="0">
                <a:solidFill>
                  <a:srgbClr val="00FF00"/>
                </a:solidFill>
                <a:cs typeface="B Titr" pitchFamily="2" charset="-78"/>
              </a:rPr>
              <a:t>آیندگان این مرز و بوم به ما افتخار خواهند </a:t>
            </a:r>
            <a:r>
              <a:rPr lang="fa-IR" sz="3600" u="sng" dirty="0" smtClean="0">
                <a:solidFill>
                  <a:srgbClr val="00FF00"/>
                </a:solidFill>
                <a:cs typeface="B Titr" pitchFamily="2" charset="-78"/>
              </a:rPr>
              <a:t>کرد.</a:t>
            </a:r>
            <a:endParaRPr lang="en-US" sz="3600" u="sng" dirty="0">
              <a:solidFill>
                <a:srgbClr val="00FF00"/>
              </a:solidFill>
            </a:endParaRPr>
          </a:p>
        </p:txBody>
      </p:sp>
    </p:spTree>
    <p:extLst>
      <p:ext uri="{BB962C8B-B14F-4D97-AF65-F5344CB8AC3E}">
        <p14:creationId xmlns:p14="http://schemas.microsoft.com/office/powerpoint/2010/main" val="220580011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FF00"/>
                </a:solidFill>
                <a:cs typeface="B Titr" pitchFamily="2" charset="-78"/>
              </a:rPr>
              <a:t>آسیب شناسی رفتار بسیجیان</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p:txBody>
          <a:bodyPr>
            <a:normAutofit/>
          </a:bodyPr>
          <a:lstStyle/>
          <a:p>
            <a:pPr algn="r" rtl="1">
              <a:lnSpc>
                <a:spcPct val="200000"/>
              </a:lnSpc>
            </a:pPr>
            <a:r>
              <a:rPr lang="fa-IR" sz="4000" dirty="0" smtClean="0">
                <a:cs typeface="B Titr" pitchFamily="2" charset="-78"/>
              </a:rPr>
              <a:t>1. نداشتن تحلیل مستقل</a:t>
            </a:r>
          </a:p>
          <a:p>
            <a:pPr algn="r" rtl="1">
              <a:lnSpc>
                <a:spcPct val="200000"/>
              </a:lnSpc>
            </a:pPr>
            <a:r>
              <a:rPr lang="fa-IR" sz="4000" dirty="0" smtClean="0">
                <a:cs typeface="B Titr" pitchFamily="2" charset="-78"/>
              </a:rPr>
              <a:t>2. بی اطلاعی از نظر ولایت</a:t>
            </a:r>
            <a:endParaRPr lang="en-US" sz="4000" dirty="0">
              <a:cs typeface="B Titr" pitchFamily="2" charset="-78"/>
            </a:endParaRPr>
          </a:p>
        </p:txBody>
      </p:sp>
    </p:spTree>
    <p:extLst>
      <p:ext uri="{BB962C8B-B14F-4D97-AF65-F5344CB8AC3E}">
        <p14:creationId xmlns:p14="http://schemas.microsoft.com/office/powerpoint/2010/main" val="119554682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1143000"/>
          </a:xfrm>
        </p:spPr>
        <p:txBody>
          <a:bodyPr>
            <a:normAutofit/>
          </a:bodyPr>
          <a:lstStyle/>
          <a:p>
            <a:pPr algn="ctr"/>
            <a:r>
              <a:rPr lang="fa-IR" sz="4000" dirty="0" smtClean="0">
                <a:solidFill>
                  <a:srgbClr val="FFFF00"/>
                </a:solidFill>
                <a:cs typeface="B Titr" pitchFamily="2" charset="-78"/>
              </a:rPr>
              <a:t>ضرورت داشتن تحلیل مستقل</a:t>
            </a:r>
            <a:endParaRPr lang="en-US" sz="4000" dirty="0">
              <a:solidFill>
                <a:srgbClr val="FFFF00"/>
              </a:solidFill>
              <a:cs typeface="B Titr" pitchFamily="2" charset="-78"/>
            </a:endParaRPr>
          </a:p>
        </p:txBody>
      </p:sp>
      <p:sp>
        <p:nvSpPr>
          <p:cNvPr id="3" name="Content Placeholder 2"/>
          <p:cNvSpPr>
            <a:spLocks noGrp="1"/>
          </p:cNvSpPr>
          <p:nvPr>
            <p:ph idx="4294967295"/>
          </p:nvPr>
        </p:nvSpPr>
        <p:spPr>
          <a:xfrm>
            <a:off x="-97971" y="838200"/>
            <a:ext cx="9220200" cy="5105400"/>
          </a:xfrm>
          <a:prstGeom prst="rect">
            <a:avLst/>
          </a:prstGeom>
        </p:spPr>
        <p:txBody>
          <a:bodyPr>
            <a:noAutofit/>
          </a:bodyPr>
          <a:lstStyle/>
          <a:p>
            <a:pPr marL="0" indent="0" algn="r" rtl="1">
              <a:lnSpc>
                <a:spcPct val="150000"/>
              </a:lnSpc>
              <a:buNone/>
            </a:pPr>
            <a:r>
              <a:rPr lang="fa-IR" sz="3200" b="1" u="sng" dirty="0" smtClean="0">
                <a:solidFill>
                  <a:srgbClr val="00FF00"/>
                </a:solidFill>
                <a:cs typeface="B Titr" pitchFamily="2" charset="-78"/>
              </a:rPr>
              <a:t>«</a:t>
            </a:r>
            <a:r>
              <a:rPr lang="ar-SA" sz="3200" b="1" u="sng" dirty="0" smtClean="0">
                <a:solidFill>
                  <a:srgbClr val="00FF00"/>
                </a:solidFill>
                <a:cs typeface="B Titr" pitchFamily="2" charset="-78"/>
              </a:rPr>
              <a:t>نسبت </a:t>
            </a:r>
            <a:r>
              <a:rPr lang="ar-SA" sz="3200" b="1" u="sng" dirty="0">
                <a:solidFill>
                  <a:srgbClr val="00FF00"/>
                </a:solidFill>
                <a:cs typeface="B Titr" pitchFamily="2" charset="-78"/>
              </a:rPr>
              <a:t>به اشخاص، نسبت به جريانها، نسبت به سياستها، نسبت به دولتها، موضع داشته باشيد، نظر داشته باشيد. اين‌‌جور نيست که شما بايد منتظر بمانيد، ببينيد که رهبرى درباره‌‌ى فلان شخص، يا فلان حرکت، يا فلان عمل، يا فلان سياست چه موضعى اتخاذ ميکند که بر اساس آن، شما هم موضع‌‌گيرى کنيد؛ نه، اينکه کارها را قفل خواهد کرد.</a:t>
            </a:r>
            <a:r>
              <a:rPr lang="ar-SA" sz="3200" dirty="0">
                <a:solidFill>
                  <a:srgbClr val="00FF00"/>
                </a:solidFill>
                <a:cs typeface="B Titr" pitchFamily="2" charset="-78"/>
              </a:rPr>
              <a:t> </a:t>
            </a:r>
            <a:r>
              <a:rPr lang="ar-SA" sz="3200" b="1" dirty="0">
                <a:cs typeface="B Titr" pitchFamily="2" charset="-78"/>
              </a:rPr>
              <a:t>رهبرى وظايفى دارد، </a:t>
            </a:r>
            <a:r>
              <a:rPr lang="fa-IR" sz="3200" b="1" dirty="0" smtClean="0">
                <a:cs typeface="B Titr" pitchFamily="2" charset="-78"/>
              </a:rPr>
              <a:t>...</a:t>
            </a:r>
            <a:r>
              <a:rPr lang="ar-SA" sz="3200" b="1" dirty="0" smtClean="0">
                <a:cs typeface="B Titr" pitchFamily="2" charset="-78"/>
              </a:rPr>
              <a:t> </a:t>
            </a:r>
            <a:r>
              <a:rPr lang="ar-SA" sz="3200" b="1" dirty="0">
                <a:cs typeface="B Titr" pitchFamily="2" charset="-78"/>
              </a:rPr>
              <a:t>شما هم وظايفى داريد؛ به صحنه نگاه کنيد، تصميم‌‌گيرى </a:t>
            </a:r>
            <a:r>
              <a:rPr lang="ar-SA" sz="3200" b="1" dirty="0" smtClean="0">
                <a:cs typeface="B Titr" pitchFamily="2" charset="-78"/>
              </a:rPr>
              <a:t>کنيد</a:t>
            </a:r>
            <a:r>
              <a:rPr lang="fa-IR" sz="3200" b="1" dirty="0" smtClean="0">
                <a:cs typeface="B Titr" pitchFamily="2" charset="-78"/>
              </a:rPr>
              <a:t>» (1 تیر 1393 )</a:t>
            </a:r>
            <a:endParaRPr lang="en-US" sz="3200" dirty="0">
              <a:cs typeface="B Titr" pitchFamily="2" charset="-78"/>
            </a:endParaRPr>
          </a:p>
        </p:txBody>
      </p:sp>
    </p:spTree>
    <p:extLst>
      <p:ext uri="{BB962C8B-B14F-4D97-AF65-F5344CB8AC3E}">
        <p14:creationId xmlns:p14="http://schemas.microsoft.com/office/powerpoint/2010/main" val="55983402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17638"/>
          </a:xfrm>
        </p:spPr>
        <p:txBody>
          <a:bodyPr>
            <a:normAutofit/>
          </a:bodyPr>
          <a:lstStyle/>
          <a:p>
            <a:pPr algn="ctr"/>
            <a:r>
              <a:rPr lang="fa-IR" sz="4000" dirty="0">
                <a:solidFill>
                  <a:srgbClr val="FFFF00"/>
                </a:solidFill>
                <a:cs typeface="B Titr" pitchFamily="2" charset="-78"/>
              </a:rPr>
              <a:t>ضرورت داشتن تحلیل مستقل</a:t>
            </a:r>
            <a:endParaRPr lang="en-US" sz="4000" dirty="0">
              <a:solidFill>
                <a:srgbClr val="FFFF00"/>
              </a:solidFill>
              <a:cs typeface="B Titr" pitchFamily="2" charset="-78"/>
            </a:endParaRPr>
          </a:p>
        </p:txBody>
      </p:sp>
      <p:sp>
        <p:nvSpPr>
          <p:cNvPr id="3" name="Content Placeholder 2"/>
          <p:cNvSpPr>
            <a:spLocks noGrp="1"/>
          </p:cNvSpPr>
          <p:nvPr>
            <p:ph idx="4294967295"/>
          </p:nvPr>
        </p:nvSpPr>
        <p:spPr>
          <a:xfrm>
            <a:off x="-152400" y="1295400"/>
            <a:ext cx="9144000" cy="4709160"/>
          </a:xfrm>
          <a:prstGeom prst="rect">
            <a:avLst/>
          </a:prstGeom>
        </p:spPr>
        <p:txBody>
          <a:bodyPr>
            <a:noAutofit/>
          </a:bodyPr>
          <a:lstStyle/>
          <a:p>
            <a:pPr marL="0" indent="0" algn="r" rtl="1">
              <a:buNone/>
            </a:pPr>
            <a:r>
              <a:rPr lang="fa-IR" sz="3200" b="1" u="sng" dirty="0" smtClean="0">
                <a:solidFill>
                  <a:srgbClr val="00FF00"/>
                </a:solidFill>
                <a:cs typeface="B Titr" pitchFamily="2" charset="-78"/>
              </a:rPr>
              <a:t>«</a:t>
            </a:r>
            <a:r>
              <a:rPr lang="ar-SA" sz="3200" b="1" u="sng" dirty="0" smtClean="0">
                <a:solidFill>
                  <a:srgbClr val="00FF00"/>
                </a:solidFill>
                <a:cs typeface="B Titr" pitchFamily="2" charset="-78"/>
              </a:rPr>
              <a:t>من </a:t>
            </a:r>
            <a:r>
              <a:rPr lang="ar-SA" sz="3200" b="1" u="sng" dirty="0">
                <a:solidFill>
                  <a:srgbClr val="00FF00"/>
                </a:solidFill>
                <a:cs typeface="B Titr" pitchFamily="2" charset="-78"/>
              </a:rPr>
              <a:t>مي گويم بايد کاري بکنيم که هر جواني بتواند با اندکي تامل، خودش استنتاج کند که چه کار بايد بکند. اين</a:t>
            </a:r>
            <a:r>
              <a:rPr lang="en-US" sz="3200" b="1" u="sng" dirty="0">
                <a:solidFill>
                  <a:srgbClr val="00FF00"/>
                </a:solidFill>
                <a:cs typeface="B Titr" pitchFamily="2" charset="-78"/>
              </a:rPr>
              <a:t> </a:t>
            </a:r>
            <a:r>
              <a:rPr lang="ar-SA" sz="3200" b="1" u="sng" dirty="0">
                <a:solidFill>
                  <a:srgbClr val="00FF00"/>
                </a:solidFill>
                <a:cs typeface="B Titr" pitchFamily="2" charset="-78"/>
              </a:rPr>
              <a:t>حالت</a:t>
            </a:r>
            <a:r>
              <a:rPr lang="en-US" sz="3200" b="1" u="sng" dirty="0">
                <a:solidFill>
                  <a:srgbClr val="00FF00"/>
                </a:solidFill>
                <a:cs typeface="B Titr" pitchFamily="2" charset="-78"/>
              </a:rPr>
              <a:t> </a:t>
            </a:r>
            <a:r>
              <a:rPr lang="ar-SA" sz="3200" b="1" u="sng" dirty="0">
                <a:solidFill>
                  <a:srgbClr val="00FF00"/>
                </a:solidFill>
                <a:cs typeface="B Titr" pitchFamily="2" charset="-78"/>
              </a:rPr>
              <a:t>انتظار</a:t>
            </a:r>
            <a:r>
              <a:rPr lang="en-US" sz="3200" b="1" u="sng" dirty="0">
                <a:solidFill>
                  <a:srgbClr val="00FF00"/>
                </a:solidFill>
                <a:cs typeface="B Titr" pitchFamily="2" charset="-78"/>
              </a:rPr>
              <a:t> </a:t>
            </a:r>
            <a:r>
              <a:rPr lang="ar-SA" sz="3200" b="1" u="sng" dirty="0">
                <a:solidFill>
                  <a:srgbClr val="00FF00"/>
                </a:solidFill>
                <a:cs typeface="B Titr" pitchFamily="2" charset="-78"/>
              </a:rPr>
              <a:t>که ببينيم چه اشاره اي </a:t>
            </a:r>
            <a:r>
              <a:rPr lang="ar-SA" sz="3200" b="1" u="sng" dirty="0" smtClean="0">
                <a:solidFill>
                  <a:srgbClr val="00FF00"/>
                </a:solidFill>
                <a:cs typeface="B Titr" pitchFamily="2" charset="-78"/>
              </a:rPr>
              <a:t>مي</a:t>
            </a:r>
            <a:r>
              <a:rPr lang="fa-IR" sz="3200" b="1" u="sng" dirty="0">
                <a:solidFill>
                  <a:srgbClr val="00FF00"/>
                </a:solidFill>
                <a:cs typeface="B Titr" pitchFamily="2" charset="-78"/>
              </a:rPr>
              <a:t> </a:t>
            </a:r>
            <a:r>
              <a:rPr lang="ar-SA" sz="3200" b="1" u="sng" dirty="0" smtClean="0">
                <a:solidFill>
                  <a:srgbClr val="00FF00"/>
                </a:solidFill>
                <a:cs typeface="B Titr" pitchFamily="2" charset="-78"/>
              </a:rPr>
              <a:t>شود</a:t>
            </a:r>
            <a:r>
              <a:rPr lang="ar-SA" sz="3200" b="1" u="sng" dirty="0">
                <a:solidFill>
                  <a:srgbClr val="00FF00"/>
                </a:solidFill>
                <a:cs typeface="B Titr" pitchFamily="2" charset="-78"/>
              </a:rPr>
              <a:t>،</a:t>
            </a:r>
            <a:r>
              <a:rPr lang="en-US" sz="3200" b="1" u="sng" dirty="0">
                <a:solidFill>
                  <a:srgbClr val="00FF00"/>
                </a:solidFill>
                <a:cs typeface="B Titr" pitchFamily="2" charset="-78"/>
              </a:rPr>
              <a:t> </a:t>
            </a:r>
            <a:r>
              <a:rPr lang="ar-SA" sz="3200" b="1" u="sng" dirty="0">
                <a:solidFill>
                  <a:srgbClr val="00FF00"/>
                </a:solidFill>
                <a:cs typeface="B Titr" pitchFamily="2" charset="-78"/>
              </a:rPr>
              <a:t>حالت</a:t>
            </a:r>
            <a:r>
              <a:rPr lang="en-US" sz="3200" b="1" u="sng" dirty="0">
                <a:solidFill>
                  <a:srgbClr val="00FF00"/>
                </a:solidFill>
                <a:cs typeface="B Titr" pitchFamily="2" charset="-78"/>
              </a:rPr>
              <a:t> </a:t>
            </a:r>
            <a:r>
              <a:rPr lang="ar-SA" sz="3200" b="1" u="sng" dirty="0">
                <a:solidFill>
                  <a:srgbClr val="00FF00"/>
                </a:solidFill>
                <a:cs typeface="B Titr" pitchFamily="2" charset="-78"/>
              </a:rPr>
              <a:t>خوبي است اما خطر ناک است ، به خاطر اين که قابل تداوم نيست . همين طور بايد نشست و منتظر بود تا آن کاري که با اشاره فهميده مي شود، صادر شود؟ کارهايي هست که با اشاره فهميده نمي شود</a:t>
            </a:r>
            <a:r>
              <a:rPr lang="ar-SA" sz="3200" dirty="0">
                <a:cs typeface="B Titr" pitchFamily="2" charset="-78"/>
              </a:rPr>
              <a:t>…شما به عنوان بخشي از مجموعه اي که کار تبييني مي کند، بايد کاري کنيد که هر کسي بتواند به راحتي تکليف خود را تشخيص دهد. اين کاري طولاني مدت و دشوار است، اما لازم است ما به اين احتياج داريم</a:t>
            </a:r>
            <a:r>
              <a:rPr lang="en-US" sz="3200" dirty="0" smtClean="0">
                <a:cs typeface="B Titr" pitchFamily="2" charset="-78"/>
              </a:rPr>
              <a:t>.</a:t>
            </a:r>
            <a:r>
              <a:rPr lang="fa-IR" sz="3200" dirty="0" smtClean="0">
                <a:cs typeface="B Titr" pitchFamily="2" charset="-78"/>
              </a:rPr>
              <a:t>»</a:t>
            </a:r>
            <a:endParaRPr lang="en-US" sz="3200" dirty="0">
              <a:cs typeface="B Titr" pitchFamily="2" charset="-78"/>
            </a:endParaRPr>
          </a:p>
          <a:p>
            <a:pPr algn="r" rtl="1"/>
            <a:endParaRPr lang="en-US" sz="3200" dirty="0">
              <a:cs typeface="B Titr" pitchFamily="2" charset="-78"/>
            </a:endParaRPr>
          </a:p>
        </p:txBody>
      </p:sp>
    </p:spTree>
    <p:extLst>
      <p:ext uri="{BB962C8B-B14F-4D97-AF65-F5344CB8AC3E}">
        <p14:creationId xmlns:p14="http://schemas.microsoft.com/office/powerpoint/2010/main" val="421473583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solidFill>
                  <a:srgbClr val="FFFF00"/>
                </a:solidFill>
                <a:cs typeface="B Titr" pitchFamily="2" charset="-78"/>
              </a:rPr>
              <a:t>جواز انتقاد از دولت</a:t>
            </a:r>
            <a:endParaRPr lang="en-US" sz="4000" dirty="0">
              <a:solidFill>
                <a:srgbClr val="FFFF00"/>
              </a:solidFill>
              <a:cs typeface="B Titr" pitchFamily="2" charset="-78"/>
            </a:endParaRPr>
          </a:p>
        </p:txBody>
      </p:sp>
      <p:sp>
        <p:nvSpPr>
          <p:cNvPr id="3" name="Content Placeholder 2"/>
          <p:cNvSpPr>
            <a:spLocks noGrp="1"/>
          </p:cNvSpPr>
          <p:nvPr>
            <p:ph idx="4294967295"/>
          </p:nvPr>
        </p:nvSpPr>
        <p:spPr>
          <a:xfrm>
            <a:off x="228600" y="1600200"/>
            <a:ext cx="8839200" cy="4709160"/>
          </a:xfrm>
          <a:prstGeom prst="rect">
            <a:avLst/>
          </a:prstGeom>
        </p:spPr>
        <p:txBody>
          <a:bodyPr>
            <a:noAutofit/>
          </a:bodyPr>
          <a:lstStyle/>
          <a:p>
            <a:pPr algn="r" rtl="1">
              <a:lnSpc>
                <a:spcPct val="160000"/>
              </a:lnSpc>
            </a:pPr>
            <a:r>
              <a:rPr lang="fa-IR" sz="3200" dirty="0" smtClean="0">
                <a:solidFill>
                  <a:srgbClr val="00FF00"/>
                </a:solidFill>
                <a:cs typeface="B Titr" pitchFamily="2" charset="-78"/>
              </a:rPr>
              <a:t>حمایت رهبری از دولت ها به معنای عدم جواز انتقاد از دولت نیست:</a:t>
            </a:r>
          </a:p>
          <a:p>
            <a:pPr algn="r" rtl="1">
              <a:lnSpc>
                <a:spcPct val="160000"/>
              </a:lnSpc>
            </a:pPr>
            <a:r>
              <a:rPr lang="fa-IR" sz="2800" b="1" u="sng" dirty="0" smtClean="0">
                <a:cs typeface="B Titr" pitchFamily="2" charset="-78"/>
              </a:rPr>
              <a:t>«</a:t>
            </a:r>
            <a:r>
              <a:rPr lang="ar-SA" sz="2800" b="1" u="sng" dirty="0" smtClean="0">
                <a:cs typeface="B Titr" pitchFamily="2" charset="-78"/>
              </a:rPr>
              <a:t>تقوا </a:t>
            </a:r>
            <a:r>
              <a:rPr lang="ar-SA" sz="2800" b="1" u="sng" dirty="0">
                <a:cs typeface="B Titr" pitchFamily="2" charset="-78"/>
              </a:rPr>
              <a:t>يعنى اسير هواى نَفْس نشدن در جانب‌‌دارى و طرف‌‌دارى يا در مخالفت و معارضه، در انتقاد يا در تمجيد؛ اين را رعايت کنيد. اگر اين رعايت شد، </a:t>
            </a:r>
            <a:r>
              <a:rPr lang="ar-SA" sz="2800" b="1" u="sng" dirty="0">
                <a:solidFill>
                  <a:srgbClr val="FFFF00"/>
                </a:solidFill>
                <a:cs typeface="B Titr" pitchFamily="2" charset="-78"/>
              </a:rPr>
              <a:t>هم انتقاد خوب است، هم جانب‌‌دارى و تمجيد خوب است: از شخص، از دولت، از فلان جريان سياسى؛ از فلان حادثه‌‌ى سياسى؛ هيچ اشکالى </a:t>
            </a:r>
            <a:r>
              <a:rPr lang="ar-SA" sz="2800" b="1" u="sng" dirty="0" smtClean="0">
                <a:solidFill>
                  <a:srgbClr val="FFFF00"/>
                </a:solidFill>
                <a:cs typeface="B Titr" pitchFamily="2" charset="-78"/>
              </a:rPr>
              <a:t>ندارد</a:t>
            </a:r>
            <a:r>
              <a:rPr lang="fa-IR" sz="2800" b="1" u="sng" dirty="0" smtClean="0">
                <a:solidFill>
                  <a:srgbClr val="FFFF00"/>
                </a:solidFill>
                <a:cs typeface="B Titr" pitchFamily="2" charset="-78"/>
              </a:rPr>
              <a:t>»</a:t>
            </a:r>
            <a:r>
              <a:rPr lang="ar-SA" sz="2800" b="1" u="sng" dirty="0" smtClean="0">
                <a:solidFill>
                  <a:srgbClr val="FFFF00"/>
                </a:solidFill>
                <a:cs typeface="B Titr" pitchFamily="2" charset="-78"/>
              </a:rPr>
              <a:t>.</a:t>
            </a:r>
            <a:r>
              <a:rPr lang="ar-SA" sz="2800" dirty="0" smtClean="0">
                <a:solidFill>
                  <a:srgbClr val="FFFF00"/>
                </a:solidFill>
                <a:cs typeface="B Titr" pitchFamily="2" charset="-78"/>
              </a:rPr>
              <a:t> </a:t>
            </a:r>
            <a:r>
              <a:rPr lang="fa-IR" sz="2800" dirty="0" smtClean="0">
                <a:cs typeface="B Titr" pitchFamily="2" charset="-78"/>
              </a:rPr>
              <a:t>(1 تیر 1393)</a:t>
            </a:r>
          </a:p>
          <a:p>
            <a:pPr algn="r" rtl="1">
              <a:lnSpc>
                <a:spcPct val="160000"/>
              </a:lnSpc>
            </a:pPr>
            <a:endParaRPr lang="en-US" sz="2800" dirty="0">
              <a:cs typeface="B Titr" pitchFamily="2" charset="-78"/>
            </a:endParaRPr>
          </a:p>
        </p:txBody>
      </p:sp>
    </p:spTree>
    <p:extLst>
      <p:ext uri="{BB962C8B-B14F-4D97-AF65-F5344CB8AC3E}">
        <p14:creationId xmlns:p14="http://schemas.microsoft.com/office/powerpoint/2010/main" val="633901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1143000"/>
          </a:xfrm>
        </p:spPr>
        <p:txBody>
          <a:bodyPr/>
          <a:lstStyle/>
          <a:p>
            <a:pPr algn="ctr" rtl="1"/>
            <a:r>
              <a:rPr lang="fa-IR" sz="4000" dirty="0" smtClean="0">
                <a:solidFill>
                  <a:srgbClr val="FFFF00"/>
                </a:solidFill>
                <a:cs typeface="B Titr" pitchFamily="2" charset="-78"/>
              </a:rPr>
              <a:t>نامه تبریک ریاست محترم جمهور</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304800" y="1676400"/>
            <a:ext cx="8839200" cy="5029200"/>
          </a:xfrm>
        </p:spPr>
        <p:txBody>
          <a:bodyPr>
            <a:noAutofit/>
          </a:bodyPr>
          <a:lstStyle/>
          <a:p>
            <a:pPr algn="r" rtl="1"/>
            <a:r>
              <a:rPr lang="ar-SA" sz="4000" dirty="0">
                <a:cs typeface="B Titr" pitchFamily="2" charset="-78"/>
              </a:rPr>
              <a:t>فرزندان انقلابي شما توانستند </a:t>
            </a:r>
            <a:r>
              <a:rPr lang="fa-IR" sz="4000" dirty="0" smtClean="0">
                <a:cs typeface="B Titr" pitchFamily="2" charset="-78"/>
              </a:rPr>
              <a:t>... </a:t>
            </a:r>
            <a:r>
              <a:rPr lang="ar-SA" sz="4000" dirty="0" smtClean="0">
                <a:solidFill>
                  <a:srgbClr val="FF0000"/>
                </a:solidFill>
                <a:cs typeface="B Titr" pitchFamily="2" charset="-78"/>
              </a:rPr>
              <a:t>حقانيت </a:t>
            </a:r>
            <a:r>
              <a:rPr lang="ar-SA" sz="4000" dirty="0">
                <a:solidFill>
                  <a:srgbClr val="FF0000"/>
                </a:solidFill>
                <a:cs typeface="B Titr" pitchFamily="2" charset="-78"/>
              </a:rPr>
              <a:t>ملت ايران در فعاليت‌هاي هسته‌اي را در صحنه بين‌المللي اثبات کنند</a:t>
            </a:r>
            <a:r>
              <a:rPr lang="ar-SA" sz="4000" dirty="0">
                <a:cs typeface="B Titr" pitchFamily="2" charset="-78"/>
              </a:rPr>
              <a:t> و </a:t>
            </a:r>
            <a:r>
              <a:rPr lang="fa-IR" sz="4000" dirty="0" smtClean="0">
                <a:cs typeface="B Titr" pitchFamily="2" charset="-78"/>
              </a:rPr>
              <a:t>...  1. </a:t>
            </a:r>
            <a:r>
              <a:rPr lang="ar-SA" sz="4000" b="1" i="1" u="sng" dirty="0" smtClean="0">
                <a:solidFill>
                  <a:srgbClr val="00FF00"/>
                </a:solidFill>
                <a:cs typeface="B Titr" pitchFamily="2" charset="-78"/>
              </a:rPr>
              <a:t>حقوق </a:t>
            </a:r>
            <a:r>
              <a:rPr lang="ar-SA" sz="4000" b="1" i="1" u="sng" dirty="0">
                <a:solidFill>
                  <a:srgbClr val="00FF00"/>
                </a:solidFill>
                <a:cs typeface="B Titr" pitchFamily="2" charset="-78"/>
              </a:rPr>
              <a:t>هسته‌اي </a:t>
            </a:r>
            <a:r>
              <a:rPr lang="ar-SA" sz="4000" b="1" i="1" dirty="0">
                <a:cs typeface="B Titr" pitchFamily="2" charset="-78"/>
              </a:rPr>
              <a:t>و </a:t>
            </a:r>
            <a:r>
              <a:rPr lang="fa-IR" sz="4000" b="1" i="1" dirty="0" smtClean="0">
                <a:cs typeface="B Titr" pitchFamily="2" charset="-78"/>
              </a:rPr>
              <a:t>2. </a:t>
            </a:r>
            <a:r>
              <a:rPr lang="ar-SA" sz="4000" b="1" i="1" u="sng" dirty="0" smtClean="0">
                <a:solidFill>
                  <a:srgbClr val="00FF00"/>
                </a:solidFill>
                <a:cs typeface="B Titr" pitchFamily="2" charset="-78"/>
              </a:rPr>
              <a:t>حق </a:t>
            </a:r>
            <a:r>
              <a:rPr lang="ar-SA" sz="4000" b="1" i="1" u="sng" dirty="0">
                <a:solidFill>
                  <a:srgbClr val="00FF00"/>
                </a:solidFill>
                <a:cs typeface="B Titr" pitchFamily="2" charset="-78"/>
              </a:rPr>
              <a:t>غني‌سازي</a:t>
            </a:r>
            <a:r>
              <a:rPr lang="ar-SA" sz="4000" u="sng" dirty="0">
                <a:solidFill>
                  <a:srgbClr val="00FF00"/>
                </a:solidFill>
                <a:cs typeface="B Titr" pitchFamily="2" charset="-78"/>
              </a:rPr>
              <a:t> </a:t>
            </a:r>
            <a:r>
              <a:rPr lang="ar-SA" sz="4000" dirty="0">
                <a:cs typeface="B Titr" pitchFamily="2" charset="-78"/>
              </a:rPr>
              <a:t>ملت ايران مورد اذعان قدرتهاي جهاني -که سالها سعي بر انکار آن داشتند- قرار </a:t>
            </a:r>
            <a:r>
              <a:rPr lang="ar-SA" sz="4000" dirty="0" smtClean="0">
                <a:cs typeface="B Titr" pitchFamily="2" charset="-78"/>
              </a:rPr>
              <a:t>گيرد</a:t>
            </a:r>
            <a:r>
              <a:rPr lang="fa-IR" sz="4000" dirty="0" smtClean="0">
                <a:cs typeface="B Titr" pitchFamily="2" charset="-78"/>
              </a:rPr>
              <a:t>.</a:t>
            </a:r>
            <a:r>
              <a:rPr lang="ar-SA" sz="4000" dirty="0" smtClean="0">
                <a:cs typeface="B Titr" pitchFamily="2" charset="-78"/>
              </a:rPr>
              <a:t> </a:t>
            </a:r>
            <a:endParaRPr lang="fa-IR" sz="4000" dirty="0" smtClean="0">
              <a:cs typeface="B Titr" pitchFamily="2" charset="-78"/>
            </a:endParaRPr>
          </a:p>
          <a:p>
            <a:pPr algn="r" rtl="1"/>
            <a:endParaRPr lang="en-US" sz="4000" dirty="0">
              <a:solidFill>
                <a:srgbClr val="00FF00"/>
              </a:solidFill>
              <a:cs typeface="B Titr" pitchFamily="2" charset="-78"/>
            </a:endParaRPr>
          </a:p>
        </p:txBody>
      </p:sp>
    </p:spTree>
    <p:extLst>
      <p:ext uri="{BB962C8B-B14F-4D97-AF65-F5344CB8AC3E}">
        <p14:creationId xmlns:p14="http://schemas.microsoft.com/office/powerpoint/2010/main" val="255351421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fa-IR" sz="4000" b="1" dirty="0" smtClean="0">
                <a:solidFill>
                  <a:srgbClr val="FFFF00"/>
                </a:solidFill>
                <a:cs typeface="B Titr" pitchFamily="2" charset="-78"/>
              </a:rPr>
              <a:t>جایگاه رهبری</a:t>
            </a:r>
            <a:r>
              <a:rPr lang="en-US" sz="4000" dirty="0">
                <a:solidFill>
                  <a:srgbClr val="FFFF00"/>
                </a:solidFill>
                <a:cs typeface="B Titr" pitchFamily="2" charset="-78"/>
              </a:rPr>
              <a:t/>
            </a:r>
            <a:br>
              <a:rPr lang="en-US" sz="4000" dirty="0">
                <a:solidFill>
                  <a:srgbClr val="FFFF00"/>
                </a:solidFill>
                <a:cs typeface="B Titr" pitchFamily="2" charset="-78"/>
              </a:rPr>
            </a:b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76200" y="990600"/>
            <a:ext cx="8915400" cy="4114800"/>
          </a:xfrm>
        </p:spPr>
        <p:txBody>
          <a:bodyPr>
            <a:noAutofit/>
          </a:bodyPr>
          <a:lstStyle/>
          <a:p>
            <a:pPr algn="ctr" rtl="1">
              <a:lnSpc>
                <a:spcPct val="150000"/>
              </a:lnSpc>
            </a:pPr>
            <a:endParaRPr lang="fa-IR" sz="4000" dirty="0" smtClean="0">
              <a:cs typeface="B Titr" pitchFamily="2" charset="-78"/>
            </a:endParaRPr>
          </a:p>
          <a:p>
            <a:pPr algn="ctr" rtl="1">
              <a:lnSpc>
                <a:spcPct val="150000"/>
              </a:lnSpc>
            </a:pPr>
            <a:r>
              <a:rPr lang="fa-IR" sz="4000" dirty="0" smtClean="0">
                <a:cs typeface="B Titr" pitchFamily="2" charset="-78"/>
              </a:rPr>
              <a:t>آیا ممکن است در زمانی که ولی فقیهی </a:t>
            </a:r>
            <a:r>
              <a:rPr lang="fa-IR" sz="4000" u="sng" dirty="0" smtClean="0">
                <a:solidFill>
                  <a:srgbClr val="00FF00"/>
                </a:solidFill>
                <a:cs typeface="B Titr" pitchFamily="2" charset="-78"/>
              </a:rPr>
              <a:t>آگاه</a:t>
            </a:r>
            <a:r>
              <a:rPr lang="fa-IR" sz="4000" dirty="0" smtClean="0">
                <a:cs typeface="B Titr" pitchFamily="2" charset="-78"/>
              </a:rPr>
              <a:t> و </a:t>
            </a:r>
            <a:r>
              <a:rPr lang="fa-IR" sz="4000" u="sng" dirty="0" smtClean="0">
                <a:solidFill>
                  <a:srgbClr val="00FF00"/>
                </a:solidFill>
                <a:cs typeface="B Titr" pitchFamily="2" charset="-78"/>
              </a:rPr>
              <a:t>شجاع</a:t>
            </a:r>
            <a:r>
              <a:rPr lang="fa-IR" sz="4000" dirty="0" smtClean="0">
                <a:cs typeface="B Titr" pitchFamily="2" charset="-78"/>
              </a:rPr>
              <a:t> در رأس حکومت است چنین </a:t>
            </a:r>
            <a:r>
              <a:rPr lang="fa-IR" sz="4000" u="sng" dirty="0" smtClean="0">
                <a:solidFill>
                  <a:srgbClr val="FF0000"/>
                </a:solidFill>
                <a:cs typeface="B Titr" pitchFamily="2" charset="-78"/>
              </a:rPr>
              <a:t>اتفاق ناگواری</a:t>
            </a:r>
            <a:r>
              <a:rPr lang="fa-IR" sz="4000" dirty="0" smtClean="0">
                <a:cs typeface="B Titr" pitchFamily="2" charset="-78"/>
              </a:rPr>
              <a:t> رخ دهد؟</a:t>
            </a:r>
          </a:p>
          <a:p>
            <a:pPr algn="ctr" rtl="1">
              <a:lnSpc>
                <a:spcPct val="150000"/>
              </a:lnSpc>
            </a:pPr>
            <a:endParaRPr lang="en-US" sz="4000" dirty="0">
              <a:cs typeface="B Titr" pitchFamily="2" charset="-78"/>
            </a:endParaRPr>
          </a:p>
        </p:txBody>
      </p:sp>
    </p:spTree>
    <p:extLst>
      <p:ext uri="{BB962C8B-B14F-4D97-AF65-F5344CB8AC3E}">
        <p14:creationId xmlns:p14="http://schemas.microsoft.com/office/powerpoint/2010/main" val="389001638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FFFF00"/>
                </a:solidFill>
                <a:cs typeface="B Titr" pitchFamily="2" charset="-78"/>
              </a:rPr>
              <a:t>پاسخ سوال</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533400" y="1981200"/>
            <a:ext cx="7924800" cy="4800600"/>
          </a:xfrm>
        </p:spPr>
        <p:txBody>
          <a:bodyPr>
            <a:normAutofit/>
          </a:bodyPr>
          <a:lstStyle/>
          <a:p>
            <a:pPr lvl="0" algn="r" rtl="1"/>
            <a:r>
              <a:rPr lang="fa-IR" sz="4000" dirty="0" smtClean="0">
                <a:cs typeface="B Titr" pitchFamily="2" charset="-78"/>
              </a:rPr>
              <a:t>پاسخ به سوال فوق مستلزم روشن شدن دو مطلب است:</a:t>
            </a:r>
          </a:p>
          <a:p>
            <a:pPr marL="0" lvl="0" indent="0" algn="r" rtl="1">
              <a:buNone/>
            </a:pPr>
            <a:r>
              <a:rPr lang="fa-IR" sz="4000" dirty="0" smtClean="0">
                <a:cs typeface="B Titr" pitchFamily="2" charset="-78"/>
              </a:rPr>
              <a:t>   1. </a:t>
            </a:r>
            <a:r>
              <a:rPr lang="fa-IR" sz="4000" dirty="0">
                <a:cs typeface="B Titr" pitchFamily="2" charset="-78"/>
              </a:rPr>
              <a:t>ارکان حکومت اسلامی </a:t>
            </a:r>
            <a:endParaRPr lang="fa-IR" sz="4000" dirty="0" smtClean="0">
              <a:cs typeface="B Titr" pitchFamily="2" charset="-78"/>
            </a:endParaRPr>
          </a:p>
          <a:p>
            <a:pPr marL="0" lvl="0" indent="0" algn="r" rtl="1">
              <a:buNone/>
            </a:pPr>
            <a:r>
              <a:rPr lang="fa-IR" sz="4000" dirty="0" smtClean="0">
                <a:cs typeface="B Titr" pitchFamily="2" charset="-78"/>
              </a:rPr>
              <a:t>   2. رابطه </a:t>
            </a:r>
            <a:r>
              <a:rPr lang="fa-IR" sz="4000" dirty="0">
                <a:cs typeface="B Titr" pitchFamily="2" charset="-78"/>
              </a:rPr>
              <a:t>رهبر با رئیس جمهور</a:t>
            </a:r>
            <a:endParaRPr lang="en-US" sz="4000" dirty="0">
              <a:cs typeface="B Titr" pitchFamily="2" charset="-78"/>
            </a:endParaRPr>
          </a:p>
          <a:p>
            <a:pPr algn="r" rtl="1"/>
            <a:endParaRPr lang="en-US" sz="3600" dirty="0">
              <a:cs typeface="B Titr" pitchFamily="2" charset="-78"/>
            </a:endParaRPr>
          </a:p>
        </p:txBody>
      </p:sp>
    </p:spTree>
    <p:extLst>
      <p:ext uri="{BB962C8B-B14F-4D97-AF65-F5344CB8AC3E}">
        <p14:creationId xmlns:p14="http://schemas.microsoft.com/office/powerpoint/2010/main" val="65477886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00B050"/>
                </a:solidFill>
                <a:cs typeface="B Titr" pitchFamily="2" charset="-78"/>
              </a:rPr>
              <a:t>ارکان </a:t>
            </a:r>
            <a:r>
              <a:rPr lang="fa-IR" sz="4000" dirty="0">
                <a:solidFill>
                  <a:srgbClr val="00B050"/>
                </a:solidFill>
                <a:cs typeface="B Titr" pitchFamily="2" charset="-78"/>
              </a:rPr>
              <a:t>حکومت </a:t>
            </a:r>
            <a:r>
              <a:rPr lang="fa-IR" sz="4000" dirty="0" smtClean="0">
                <a:solidFill>
                  <a:srgbClr val="00B050"/>
                </a:solidFill>
                <a:cs typeface="B Titr" pitchFamily="2" charset="-78"/>
              </a:rPr>
              <a:t>اسلامی</a:t>
            </a:r>
            <a:r>
              <a:rPr lang="fa-IR" sz="4000" dirty="0">
                <a:solidFill>
                  <a:srgbClr val="00B050"/>
                </a:solidFill>
                <a:cs typeface="B Titr" pitchFamily="2" charset="-78"/>
              </a:rPr>
              <a:t/>
            </a:r>
            <a:br>
              <a:rPr lang="fa-IR" sz="4000" dirty="0">
                <a:solidFill>
                  <a:srgbClr val="00B050"/>
                </a:solidFill>
                <a:cs typeface="B Titr" pitchFamily="2" charset="-78"/>
              </a:rPr>
            </a:br>
            <a:endParaRPr lang="en-US" sz="3600" dirty="0">
              <a:solidFill>
                <a:srgbClr val="00B050"/>
              </a:solidFill>
            </a:endParaRPr>
          </a:p>
        </p:txBody>
      </p:sp>
      <p:sp>
        <p:nvSpPr>
          <p:cNvPr id="3" name="Content Placeholder 2"/>
          <p:cNvSpPr>
            <a:spLocks noGrp="1"/>
          </p:cNvSpPr>
          <p:nvPr>
            <p:ph sz="quarter" idx="13"/>
          </p:nvPr>
        </p:nvSpPr>
        <p:spPr>
          <a:xfrm>
            <a:off x="76200" y="1143000"/>
            <a:ext cx="9067800" cy="4114800"/>
          </a:xfrm>
        </p:spPr>
        <p:txBody>
          <a:bodyPr>
            <a:noAutofit/>
          </a:bodyPr>
          <a:lstStyle/>
          <a:p>
            <a:pPr algn="r" rtl="1"/>
            <a:r>
              <a:rPr lang="fa-IR" sz="2800" dirty="0" smtClean="0">
                <a:cs typeface="B Titr" pitchFamily="2" charset="-78"/>
              </a:rPr>
              <a:t>1. رهبر </a:t>
            </a:r>
            <a:r>
              <a:rPr lang="fa-IR" sz="2800" dirty="0">
                <a:cs typeface="B Titr" pitchFamily="2" charset="-78"/>
              </a:rPr>
              <a:t>متقی </a:t>
            </a:r>
            <a:r>
              <a:rPr lang="fa-IR" sz="2800" dirty="0" smtClean="0">
                <a:cs typeface="B Titr" pitchFamily="2" charset="-78"/>
              </a:rPr>
              <a:t>، شجاع وآگاه</a:t>
            </a:r>
          </a:p>
          <a:p>
            <a:pPr algn="r" rtl="1"/>
            <a:r>
              <a:rPr lang="fa-IR" sz="2800" dirty="0" smtClean="0">
                <a:cs typeface="B Titr" pitchFamily="2" charset="-78"/>
              </a:rPr>
              <a:t>2. خواص همراه</a:t>
            </a:r>
          </a:p>
          <a:p>
            <a:pPr algn="r" rtl="1"/>
            <a:r>
              <a:rPr lang="fa-IR" sz="2800" dirty="0" smtClean="0">
                <a:cs typeface="B Titr" pitchFamily="2" charset="-78"/>
              </a:rPr>
              <a:t>3. مردم بیدار و آگاه</a:t>
            </a:r>
          </a:p>
          <a:p>
            <a:pPr algn="r" rtl="1">
              <a:buFont typeface="Wingdings" pitchFamily="2" charset="2"/>
              <a:buChar char="ü"/>
            </a:pPr>
            <a:r>
              <a:rPr lang="fa-IR" sz="2800" dirty="0" smtClean="0">
                <a:cs typeface="B Titr" pitchFamily="2" charset="-78"/>
              </a:rPr>
              <a:t>حکومت اسلامی زمانی به اهداف خود خواهد رسید که </a:t>
            </a:r>
            <a:r>
              <a:rPr lang="fa-IR" sz="2800" u="sng" dirty="0" smtClean="0">
                <a:solidFill>
                  <a:srgbClr val="FF0000"/>
                </a:solidFill>
                <a:cs typeface="B Titr" pitchFamily="2" charset="-78"/>
              </a:rPr>
              <a:t>هر سه رکن</a:t>
            </a:r>
            <a:r>
              <a:rPr lang="fa-IR" sz="2800" dirty="0" smtClean="0">
                <a:cs typeface="B Titr" pitchFamily="2" charset="-78"/>
              </a:rPr>
              <a:t> حکومت اسلامی به </a:t>
            </a:r>
            <a:r>
              <a:rPr lang="fa-IR" sz="2800" u="sng" dirty="0" smtClean="0">
                <a:solidFill>
                  <a:srgbClr val="FF0000"/>
                </a:solidFill>
                <a:cs typeface="B Titr" pitchFamily="2" charset="-78"/>
              </a:rPr>
              <a:t>وظایف خود عمل کنند</a:t>
            </a:r>
            <a:r>
              <a:rPr lang="fa-IR" sz="2800" dirty="0" smtClean="0">
                <a:cs typeface="B Titr" pitchFamily="2" charset="-78"/>
              </a:rPr>
              <a:t>.</a:t>
            </a:r>
          </a:p>
          <a:p>
            <a:pPr algn="r" rtl="1">
              <a:buFont typeface="Wingdings" pitchFamily="2" charset="2"/>
              <a:buChar char="ü"/>
            </a:pPr>
            <a:r>
              <a:rPr lang="fa-IR" sz="2800" dirty="0" smtClean="0">
                <a:cs typeface="B Titr" pitchFamily="2" charset="-78"/>
              </a:rPr>
              <a:t>اگر صرف وجود رهبری آگاه، شجاع و متقی برای سلامت نظام اسلامی کافی بود باید حکومت امیرمومنان به اهداف خود می رسید.</a:t>
            </a:r>
          </a:p>
          <a:p>
            <a:pPr algn="r" rtl="1">
              <a:buFont typeface="Wingdings" pitchFamily="2" charset="2"/>
              <a:buChar char="ü"/>
            </a:pPr>
            <a:r>
              <a:rPr lang="fa-IR" sz="2800" dirty="0" smtClean="0">
                <a:cs typeface="B Titr" pitchFamily="2" charset="-78"/>
              </a:rPr>
              <a:t>اگر </a:t>
            </a:r>
            <a:r>
              <a:rPr lang="fa-IR" sz="2800" u="sng" dirty="0" smtClean="0">
                <a:solidFill>
                  <a:srgbClr val="FF0000"/>
                </a:solidFill>
                <a:cs typeface="B Titr" pitchFamily="2" charset="-78"/>
              </a:rPr>
              <a:t>خواص</a:t>
            </a:r>
            <a:r>
              <a:rPr lang="fa-IR" sz="2800" dirty="0" smtClean="0">
                <a:cs typeface="B Titr" pitchFamily="2" charset="-78"/>
              </a:rPr>
              <a:t> </a:t>
            </a:r>
            <a:r>
              <a:rPr lang="fa-IR" sz="2800" u="sng" dirty="0" smtClean="0">
                <a:solidFill>
                  <a:srgbClr val="FF0000"/>
                </a:solidFill>
                <a:cs typeface="B Titr" pitchFamily="2" charset="-78"/>
              </a:rPr>
              <a:t>همراهی نکنند </a:t>
            </a:r>
            <a:r>
              <a:rPr lang="fa-IR" sz="2800" dirty="0" smtClean="0">
                <a:cs typeface="B Titr" pitchFamily="2" charset="-78"/>
              </a:rPr>
              <a:t>و </a:t>
            </a:r>
            <a:r>
              <a:rPr lang="fa-IR" sz="2800" u="sng" dirty="0" smtClean="0">
                <a:solidFill>
                  <a:srgbClr val="FF0000"/>
                </a:solidFill>
                <a:cs typeface="B Titr" pitchFamily="2" charset="-78"/>
              </a:rPr>
              <a:t>مردم</a:t>
            </a:r>
            <a:r>
              <a:rPr lang="fa-IR" sz="2800" dirty="0" smtClean="0">
                <a:cs typeface="B Titr" pitchFamily="2" charset="-78"/>
              </a:rPr>
              <a:t> </a:t>
            </a:r>
            <a:r>
              <a:rPr lang="fa-IR" sz="2800" u="sng" dirty="0" smtClean="0">
                <a:solidFill>
                  <a:srgbClr val="FF0000"/>
                </a:solidFill>
                <a:cs typeface="B Titr" pitchFamily="2" charset="-78"/>
              </a:rPr>
              <a:t>ناآگاه</a:t>
            </a:r>
            <a:r>
              <a:rPr lang="fa-IR" sz="2800" dirty="0" smtClean="0">
                <a:cs typeface="B Titr" pitchFamily="2" charset="-78"/>
              </a:rPr>
              <a:t> باشند نه تنها حکومت ولی فقیه بلکه </a:t>
            </a:r>
            <a:r>
              <a:rPr lang="fa-IR" sz="2800" u="sng" dirty="0" smtClean="0">
                <a:solidFill>
                  <a:srgbClr val="FF0000"/>
                </a:solidFill>
                <a:cs typeface="B Titr" pitchFamily="2" charset="-78"/>
              </a:rPr>
              <a:t>حکومت ولی الله اعظم نیز به سرانجام خود نخواهد رسید.</a:t>
            </a:r>
            <a:endParaRPr lang="en-US" sz="2800" u="sng" dirty="0">
              <a:solidFill>
                <a:srgbClr val="FF0000"/>
              </a:solidFill>
              <a:cs typeface="B Titr" pitchFamily="2" charset="-78"/>
            </a:endParaRPr>
          </a:p>
        </p:txBody>
      </p:sp>
    </p:spTree>
    <p:extLst>
      <p:ext uri="{BB962C8B-B14F-4D97-AF65-F5344CB8AC3E}">
        <p14:creationId xmlns:p14="http://schemas.microsoft.com/office/powerpoint/2010/main" val="368083659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50"/>
                </a:solidFill>
                <a:cs typeface="B Titr" pitchFamily="2" charset="-78"/>
              </a:rPr>
              <a:t>رابطه رهبر با رئیس جمهور</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0" y="1600200"/>
            <a:ext cx="9067800" cy="4876800"/>
          </a:xfrm>
        </p:spPr>
        <p:txBody>
          <a:bodyPr>
            <a:normAutofit/>
          </a:bodyPr>
          <a:lstStyle/>
          <a:p>
            <a:pPr algn="r" rtl="1"/>
            <a:r>
              <a:rPr lang="fa-IR" sz="4000" dirty="0" smtClean="0">
                <a:cs typeface="B Titr" pitchFamily="2" charset="-78"/>
              </a:rPr>
              <a:t>رابطه فرمانده و سرباز نیست تا فرمانده امر کند و سرباز اجرا کند.</a:t>
            </a:r>
          </a:p>
          <a:p>
            <a:pPr algn="r" rtl="1"/>
            <a:r>
              <a:rPr lang="fa-IR" sz="4000" dirty="0" smtClean="0">
                <a:cs typeface="B Titr" pitchFamily="2" charset="-78"/>
              </a:rPr>
              <a:t>بلکه رابطه عالی ترین مدیر نظام با مدیر قوه مجریه می باشد. اگر مدیر قوه مجریه برای تشخیص خود اعتبار بیشتری قائل نباشد اعتبار کمتری قائل نیست و از این رو نوعا به تشخیص خود عمل می کند.</a:t>
            </a:r>
            <a:endParaRPr lang="en-US" sz="4000" dirty="0">
              <a:cs typeface="B Titr" pitchFamily="2" charset="-78"/>
            </a:endParaRPr>
          </a:p>
        </p:txBody>
      </p:sp>
    </p:spTree>
    <p:extLst>
      <p:ext uri="{BB962C8B-B14F-4D97-AF65-F5344CB8AC3E}">
        <p14:creationId xmlns:p14="http://schemas.microsoft.com/office/powerpoint/2010/main" val="123733907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fa-IR" sz="4000" dirty="0">
                <a:solidFill>
                  <a:srgbClr val="00B050"/>
                </a:solidFill>
                <a:cs typeface="B Titr" pitchFamily="2" charset="-78"/>
              </a:rPr>
              <a:t>رابطه رهبر با رئیس جمهور</a:t>
            </a:r>
            <a:endParaRPr lang="en-US" sz="4000" dirty="0"/>
          </a:p>
        </p:txBody>
      </p:sp>
      <p:sp>
        <p:nvSpPr>
          <p:cNvPr id="3" name="Content Placeholder 2"/>
          <p:cNvSpPr>
            <a:spLocks noGrp="1"/>
          </p:cNvSpPr>
          <p:nvPr>
            <p:ph sz="quarter" idx="13"/>
          </p:nvPr>
        </p:nvSpPr>
        <p:spPr>
          <a:xfrm>
            <a:off x="152400" y="1600200"/>
            <a:ext cx="8839200" cy="4114800"/>
          </a:xfrm>
        </p:spPr>
        <p:txBody>
          <a:bodyPr>
            <a:noAutofit/>
          </a:bodyPr>
          <a:lstStyle/>
          <a:p>
            <a:pPr algn="r" rtl="1"/>
            <a:r>
              <a:rPr lang="fa-IR" sz="3200" dirty="0" smtClean="0">
                <a:cs typeface="B Titr" pitchFamily="2" charset="-78"/>
              </a:rPr>
              <a:t>شیوه مدیریت مقام معظم رهبری </a:t>
            </a:r>
            <a:r>
              <a:rPr lang="fa-IR" sz="3200" u="sng" dirty="0" smtClean="0">
                <a:solidFill>
                  <a:srgbClr val="FF0000"/>
                </a:solidFill>
                <a:cs typeface="B Titr" pitchFamily="2" charset="-78"/>
              </a:rPr>
              <a:t>استبدادی</a:t>
            </a:r>
            <a:r>
              <a:rPr lang="fa-IR" sz="3200" dirty="0" smtClean="0">
                <a:cs typeface="B Titr" pitchFamily="2" charset="-78"/>
              </a:rPr>
              <a:t> نیست تا هر آنچه را درست تشخیص می دهد به مسئولین تحمیل کند. مادام که اصل نظام تهدید نشود اجازه می دهد مسئولین در چارچوب قانون اساسی به تشخیص خود ـ </a:t>
            </a:r>
            <a:r>
              <a:rPr lang="fa-IR" sz="3200" u="sng" dirty="0" smtClean="0">
                <a:solidFill>
                  <a:srgbClr val="FF0000"/>
                </a:solidFill>
                <a:cs typeface="B Titr" pitchFamily="2" charset="-78"/>
              </a:rPr>
              <a:t>هرچند اشتباه باشد </a:t>
            </a:r>
            <a:r>
              <a:rPr lang="fa-IR" sz="3200" dirty="0" smtClean="0">
                <a:cs typeface="B Titr" pitchFamily="2" charset="-78"/>
              </a:rPr>
              <a:t>ـ عمل کنند.</a:t>
            </a:r>
          </a:p>
          <a:p>
            <a:pPr algn="r" rtl="1"/>
            <a:r>
              <a:rPr lang="fa-IR" sz="3200" dirty="0" smtClean="0">
                <a:cs typeface="B Titr" pitchFamily="2" charset="-78"/>
              </a:rPr>
              <a:t>در صورت تخطی مسئولین از نظرات رهبری ضمن تذکر در جلسات خصوصی در سخنرانی های عمومی نظرات خود را صریحا با مردم در میان می گذارند </a:t>
            </a:r>
            <a:r>
              <a:rPr lang="fa-IR" sz="3200" u="sng" dirty="0" smtClean="0">
                <a:solidFill>
                  <a:srgbClr val="FF0000"/>
                </a:solidFill>
                <a:cs typeface="B Titr" pitchFamily="2" charset="-78"/>
              </a:rPr>
              <a:t>تا میزان انطباق عملکرد مسئولین با نظرات رهبری برای مردم روشن شود</a:t>
            </a:r>
            <a:r>
              <a:rPr lang="fa-IR" sz="3200" dirty="0" smtClean="0">
                <a:cs typeface="B Titr" pitchFamily="2" charset="-78"/>
              </a:rPr>
              <a:t>.</a:t>
            </a:r>
            <a:endParaRPr lang="en-US" sz="3200" dirty="0">
              <a:cs typeface="B Titr" pitchFamily="2" charset="-78"/>
            </a:endParaRPr>
          </a:p>
        </p:txBody>
      </p:sp>
    </p:spTree>
    <p:extLst>
      <p:ext uri="{BB962C8B-B14F-4D97-AF65-F5344CB8AC3E}">
        <p14:creationId xmlns:p14="http://schemas.microsoft.com/office/powerpoint/2010/main" val="243967973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FF00"/>
                </a:solidFill>
                <a:cs typeface="B Titr" pitchFamily="2" charset="-78"/>
              </a:rPr>
              <a:t>نامه 6 فروردین 68</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p:txBody>
          <a:bodyPr>
            <a:noAutofit/>
          </a:bodyPr>
          <a:lstStyle/>
          <a:p>
            <a:pPr algn="justLow" rtl="1"/>
            <a:r>
              <a:rPr lang="fa-IR" sz="4000" dirty="0">
                <a:cs typeface="B Titr" pitchFamily="2" charset="-78"/>
              </a:rPr>
              <a:t>و الله قسم، من از ابتدا با انتخاب شما مخالف </a:t>
            </a:r>
            <a:r>
              <a:rPr lang="fa-IR" sz="4000" dirty="0" smtClean="0">
                <a:cs typeface="B Titr" pitchFamily="2" charset="-78"/>
              </a:rPr>
              <a:t>بودم</a:t>
            </a:r>
            <a:r>
              <a:rPr lang="fa-IR" sz="4000" dirty="0">
                <a:cs typeface="B Titr" pitchFamily="2" charset="-78"/>
              </a:rPr>
              <a:t> </a:t>
            </a:r>
            <a:r>
              <a:rPr lang="fa-IR" sz="4000" dirty="0" smtClean="0">
                <a:cs typeface="B Titr" pitchFamily="2" charset="-78"/>
              </a:rPr>
              <a:t>... </a:t>
            </a:r>
            <a:r>
              <a:rPr lang="fa-IR" sz="4000" dirty="0">
                <a:cs typeface="B Titr" pitchFamily="2" charset="-78"/>
              </a:rPr>
              <a:t>و الله قسم، من با نخست‌وزيري بازرگان مخالف بودم ولي او را هم آدم خوبي مي‌دانستم. و الله قسم، من راي به رياست جمهوري بني‌صدر ندادم و در تمام موارد نظر دوستان را پذيرفتم.</a:t>
            </a:r>
            <a:endParaRPr lang="en-US" sz="4000" dirty="0">
              <a:cs typeface="B Titr" pitchFamily="2" charset="-78"/>
            </a:endParaRPr>
          </a:p>
        </p:txBody>
      </p:sp>
    </p:spTree>
    <p:extLst>
      <p:ext uri="{BB962C8B-B14F-4D97-AF65-F5344CB8AC3E}">
        <p14:creationId xmlns:p14="http://schemas.microsoft.com/office/powerpoint/2010/main" val="191869621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a:solidFill>
                  <a:srgbClr val="FFFF00"/>
                </a:solidFill>
                <a:latin typeface="B Titrr"/>
                <a:cs typeface="B Titr" pitchFamily="2" charset="-78"/>
              </a:rPr>
              <a:t>5. جمع بندی پایانی</a:t>
            </a:r>
            <a:r>
              <a:rPr lang="en-US" sz="4000" dirty="0">
                <a:solidFill>
                  <a:srgbClr val="FFFF00"/>
                </a:solidFill>
                <a:latin typeface="B Titrr"/>
                <a:cs typeface="B Titr" pitchFamily="2" charset="-78"/>
              </a:rPr>
              <a:t/>
            </a:r>
            <a:br>
              <a:rPr lang="en-US" sz="4000" dirty="0">
                <a:solidFill>
                  <a:srgbClr val="FFFF00"/>
                </a:solidFill>
                <a:latin typeface="B Titrr"/>
                <a:cs typeface="B Titr" pitchFamily="2" charset="-78"/>
              </a:rPr>
            </a:br>
            <a:endParaRPr lang="en-US" sz="4000" dirty="0"/>
          </a:p>
        </p:txBody>
      </p:sp>
      <p:sp>
        <p:nvSpPr>
          <p:cNvPr id="3" name="Content Placeholder 2"/>
          <p:cNvSpPr>
            <a:spLocks noGrp="1"/>
          </p:cNvSpPr>
          <p:nvPr>
            <p:ph sz="quarter" idx="13"/>
          </p:nvPr>
        </p:nvSpPr>
        <p:spPr>
          <a:xfrm>
            <a:off x="381000" y="1219200"/>
            <a:ext cx="8153400" cy="4800600"/>
          </a:xfrm>
        </p:spPr>
        <p:txBody>
          <a:bodyPr>
            <a:noAutofit/>
          </a:bodyPr>
          <a:lstStyle/>
          <a:p>
            <a:pPr algn="r" rtl="1">
              <a:lnSpc>
                <a:spcPct val="150000"/>
              </a:lnSpc>
            </a:pPr>
            <a:r>
              <a:rPr lang="fa-IR" sz="3600" dirty="0" smtClean="0">
                <a:cs typeface="B Titr" pitchFamily="2" charset="-78"/>
              </a:rPr>
              <a:t>به علت </a:t>
            </a:r>
            <a:r>
              <a:rPr lang="fa-IR" sz="3600" u="sng" dirty="0" smtClean="0">
                <a:solidFill>
                  <a:srgbClr val="FF0000"/>
                </a:solidFill>
                <a:cs typeface="B Titr" pitchFamily="2" charset="-78"/>
              </a:rPr>
              <a:t>عدم توجه مسئولین </a:t>
            </a:r>
            <a:r>
              <a:rPr lang="fa-IR" sz="3600" dirty="0" smtClean="0">
                <a:cs typeface="B Titr" pitchFamily="2" charset="-78"/>
              </a:rPr>
              <a:t> به رهنمودهای رهبری و پی گیری سیاست های نادرست خود </a:t>
            </a:r>
            <a:r>
              <a:rPr lang="fa-IR" sz="3600" u="sng" dirty="0" smtClean="0">
                <a:solidFill>
                  <a:srgbClr val="FF0000"/>
                </a:solidFill>
                <a:cs typeface="B Titr" pitchFamily="2" charset="-78"/>
              </a:rPr>
              <a:t>و عدم آگاهی مردم</a:t>
            </a:r>
            <a:r>
              <a:rPr lang="fa-IR" sz="3600" dirty="0" smtClean="0">
                <a:cs typeface="B Titr" pitchFamily="2" charset="-78"/>
              </a:rPr>
              <a:t>، بخش مهمی از حقوق هسته ای و حقوق امنیتی، بی آنکه دستاورد ارزشمندی در پی داشته باشد تقدیم دشمنان این ملت شده است.</a:t>
            </a:r>
          </a:p>
        </p:txBody>
      </p:sp>
    </p:spTree>
    <p:extLst>
      <p:ext uri="{BB962C8B-B14F-4D97-AF65-F5344CB8AC3E}">
        <p14:creationId xmlns:p14="http://schemas.microsoft.com/office/powerpoint/2010/main" val="365622439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a:solidFill>
                  <a:srgbClr val="FFFF00"/>
                </a:solidFill>
                <a:latin typeface="B Titrr"/>
                <a:cs typeface="B Titr" pitchFamily="2" charset="-78"/>
              </a:rPr>
              <a:t>5. جمع بندی پایانی</a:t>
            </a:r>
            <a:r>
              <a:rPr lang="en-US" sz="4000" dirty="0">
                <a:solidFill>
                  <a:srgbClr val="FFFF00"/>
                </a:solidFill>
                <a:latin typeface="B Titrr"/>
                <a:cs typeface="B Titr" pitchFamily="2" charset="-78"/>
              </a:rPr>
              <a:t/>
            </a:r>
            <a:br>
              <a:rPr lang="en-US" sz="4000" dirty="0">
                <a:solidFill>
                  <a:srgbClr val="FFFF00"/>
                </a:solidFill>
                <a:latin typeface="B Titrr"/>
                <a:cs typeface="B Titr" pitchFamily="2" charset="-78"/>
              </a:rPr>
            </a:br>
            <a:endParaRPr lang="en-US" sz="4000" dirty="0"/>
          </a:p>
        </p:txBody>
      </p:sp>
      <p:sp>
        <p:nvSpPr>
          <p:cNvPr id="3" name="Content Placeholder 2"/>
          <p:cNvSpPr>
            <a:spLocks noGrp="1"/>
          </p:cNvSpPr>
          <p:nvPr>
            <p:ph sz="quarter" idx="13"/>
          </p:nvPr>
        </p:nvSpPr>
        <p:spPr>
          <a:xfrm>
            <a:off x="533400" y="2514600"/>
            <a:ext cx="7924800" cy="4114800"/>
          </a:xfrm>
        </p:spPr>
        <p:txBody>
          <a:bodyPr>
            <a:normAutofit/>
          </a:bodyPr>
          <a:lstStyle/>
          <a:p>
            <a:pPr algn="ctr" rtl="1"/>
            <a:r>
              <a:rPr lang="fa-IR" sz="4000" dirty="0">
                <a:cs typeface="B Titr" pitchFamily="2" charset="-78"/>
              </a:rPr>
              <a:t>این اتفاق شوم بخشی از روند مبدل شدن </a:t>
            </a:r>
            <a:r>
              <a:rPr lang="fa-IR" sz="4000" u="sng" dirty="0">
                <a:solidFill>
                  <a:srgbClr val="FF0000"/>
                </a:solidFill>
                <a:cs typeface="B Titr" pitchFamily="2" charset="-78"/>
              </a:rPr>
              <a:t>ایران به رعیت آرام و گوش به فرمانِ کدخدای جهان </a:t>
            </a:r>
            <a:r>
              <a:rPr lang="fa-IR" sz="4000" dirty="0">
                <a:cs typeface="B Titr" pitchFamily="2" charset="-78"/>
              </a:rPr>
              <a:t>می باشد.</a:t>
            </a:r>
            <a:endParaRPr lang="en-US" sz="4000" dirty="0">
              <a:cs typeface="B Titr" pitchFamily="2" charset="-78"/>
            </a:endParaRPr>
          </a:p>
          <a:p>
            <a:pPr algn="ctr" rtl="1"/>
            <a:endParaRPr lang="en-US" sz="4000" dirty="0"/>
          </a:p>
        </p:txBody>
      </p:sp>
    </p:spTree>
    <p:extLst>
      <p:ext uri="{BB962C8B-B14F-4D97-AF65-F5344CB8AC3E}">
        <p14:creationId xmlns:p14="http://schemas.microsoft.com/office/powerpoint/2010/main" val="3294210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a:solidFill>
                  <a:srgbClr val="FFFF00"/>
                </a:solidFill>
                <a:latin typeface="B Titrr"/>
                <a:cs typeface="B Titr" pitchFamily="2" charset="-78"/>
              </a:rPr>
              <a:t>5. جمع بندی پایانی</a:t>
            </a:r>
            <a:r>
              <a:rPr lang="en-US" sz="4000" dirty="0">
                <a:solidFill>
                  <a:srgbClr val="FFFF00"/>
                </a:solidFill>
                <a:latin typeface="B Titrr"/>
                <a:cs typeface="B Titr" pitchFamily="2" charset="-78"/>
              </a:rPr>
              <a:t/>
            </a:r>
            <a:br>
              <a:rPr lang="en-US" sz="4000" dirty="0">
                <a:solidFill>
                  <a:srgbClr val="FFFF00"/>
                </a:solidFill>
                <a:latin typeface="B Titrr"/>
                <a:cs typeface="B Titr" pitchFamily="2" charset="-78"/>
              </a:rPr>
            </a:br>
            <a:endParaRPr lang="en-US" sz="3600" dirty="0"/>
          </a:p>
        </p:txBody>
      </p:sp>
      <p:sp>
        <p:nvSpPr>
          <p:cNvPr id="3" name="Content Placeholder 2"/>
          <p:cNvSpPr>
            <a:spLocks noGrp="1"/>
          </p:cNvSpPr>
          <p:nvPr>
            <p:ph sz="quarter" idx="13"/>
          </p:nvPr>
        </p:nvSpPr>
        <p:spPr>
          <a:xfrm>
            <a:off x="293914" y="1143000"/>
            <a:ext cx="8839200" cy="4114800"/>
          </a:xfrm>
        </p:spPr>
        <p:txBody>
          <a:bodyPr>
            <a:noAutofit/>
          </a:bodyPr>
          <a:lstStyle/>
          <a:p>
            <a:pPr algn="r" rtl="1"/>
            <a:r>
              <a:rPr lang="fa-IR" sz="3600" dirty="0" smtClean="0">
                <a:solidFill>
                  <a:srgbClr val="00B0F0"/>
                </a:solidFill>
                <a:cs typeface="B Titr" pitchFamily="2" charset="-78"/>
              </a:rPr>
              <a:t>یک تذکر مهم:</a:t>
            </a:r>
          </a:p>
          <a:p>
            <a:pPr algn="ctr" rtl="1"/>
            <a:r>
              <a:rPr lang="fa-IR" sz="3600" dirty="0" smtClean="0">
                <a:solidFill>
                  <a:srgbClr val="00FF00"/>
                </a:solidFill>
                <a:cs typeface="B Titr" pitchFamily="2" charset="-78"/>
              </a:rPr>
              <a:t>شیر شیر است اگرچه بر تن او زخم نیزه و شمشیر بود</a:t>
            </a:r>
          </a:p>
          <a:p>
            <a:pPr algn="r" rtl="1"/>
            <a:r>
              <a:rPr lang="fa-IR" sz="3600" dirty="0" smtClean="0">
                <a:cs typeface="B Titr" pitchFamily="2" charset="-78"/>
              </a:rPr>
              <a:t>ملت بالنده و رو به رشد ایران با این زخمی که بر تن او وارد شده بر زمین نخواهد نشست. به امید خدا با بیداری ملت این شکست تلخ جبران خواهد شد.</a:t>
            </a:r>
          </a:p>
          <a:p>
            <a:pPr algn="r" rtl="1"/>
            <a:r>
              <a:rPr lang="fa-IR" sz="3600" dirty="0" smtClean="0">
                <a:cs typeface="B Titr" pitchFamily="2" charset="-78"/>
              </a:rPr>
              <a:t>به فرمایش حضرت امام ره:</a:t>
            </a:r>
          </a:p>
          <a:p>
            <a:pPr algn="ctr" rtl="1"/>
            <a:r>
              <a:rPr lang="fa-IR" sz="3600" dirty="0" smtClean="0">
                <a:cs typeface="B Titr" pitchFamily="2" charset="-78"/>
              </a:rPr>
              <a:t> </a:t>
            </a:r>
            <a:r>
              <a:rPr lang="fa-IR" sz="3600" dirty="0" smtClean="0">
                <a:solidFill>
                  <a:srgbClr val="00FF00"/>
                </a:solidFill>
                <a:cs typeface="B Titr" pitchFamily="2" charset="-78"/>
              </a:rPr>
              <a:t>ما ان شاء الله پیروز می شویم و پرچم را به دست صاحب پرچم خواهیم داد</a:t>
            </a:r>
            <a:endParaRPr lang="en-US" sz="3600" dirty="0">
              <a:solidFill>
                <a:srgbClr val="00FF00"/>
              </a:solidFill>
              <a:cs typeface="B Titr" pitchFamily="2" charset="-78"/>
            </a:endParaRPr>
          </a:p>
        </p:txBody>
      </p:sp>
    </p:spTree>
    <p:extLst>
      <p:ext uri="{BB962C8B-B14F-4D97-AF65-F5344CB8AC3E}">
        <p14:creationId xmlns:p14="http://schemas.microsoft.com/office/powerpoint/2010/main" val="344812574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fa-IR" sz="4000" b="1" dirty="0" smtClean="0">
                <a:solidFill>
                  <a:srgbClr val="FFFF00"/>
                </a:solidFill>
                <a:latin typeface="B Titrr"/>
                <a:cs typeface="B Titr" pitchFamily="2" charset="-78"/>
              </a:rPr>
              <a:t>5. جمع بندی پایانی</a:t>
            </a:r>
            <a:r>
              <a:rPr lang="en-US" sz="4000" dirty="0">
                <a:solidFill>
                  <a:srgbClr val="FFFF00"/>
                </a:solidFill>
                <a:latin typeface="B Titrr"/>
                <a:cs typeface="B Titr" pitchFamily="2" charset="-78"/>
              </a:rPr>
              <a:t/>
            </a:r>
            <a:br>
              <a:rPr lang="en-US" sz="4000" dirty="0">
                <a:solidFill>
                  <a:srgbClr val="FFFF00"/>
                </a:solidFill>
                <a:latin typeface="B Titrr"/>
                <a:cs typeface="B Titr" pitchFamily="2" charset="-78"/>
              </a:rPr>
            </a:br>
            <a:endParaRPr lang="en-US" sz="4000" dirty="0">
              <a:solidFill>
                <a:srgbClr val="FFFF00"/>
              </a:solidFill>
              <a:latin typeface="B Titrr"/>
              <a:cs typeface="B Titr" pitchFamily="2" charset="-78"/>
            </a:endParaRPr>
          </a:p>
        </p:txBody>
      </p:sp>
      <p:sp>
        <p:nvSpPr>
          <p:cNvPr id="3" name="Content Placeholder 2"/>
          <p:cNvSpPr>
            <a:spLocks noGrp="1"/>
          </p:cNvSpPr>
          <p:nvPr>
            <p:ph sz="quarter" idx="13"/>
          </p:nvPr>
        </p:nvSpPr>
        <p:spPr/>
        <p:txBody>
          <a:bodyPr>
            <a:normAutofit lnSpcReduction="10000"/>
          </a:bodyPr>
          <a:lstStyle/>
          <a:p>
            <a:pPr algn="r" rtl="1"/>
            <a:r>
              <a:rPr lang="fa-IR" sz="4000" dirty="0">
                <a:solidFill>
                  <a:srgbClr val="00B0F0"/>
                </a:solidFill>
                <a:cs typeface="B Titr" pitchFamily="2" charset="-78"/>
              </a:rPr>
              <a:t>وظیفه </a:t>
            </a:r>
            <a:r>
              <a:rPr lang="fa-IR" sz="4000" dirty="0" smtClean="0">
                <a:solidFill>
                  <a:srgbClr val="00B0F0"/>
                </a:solidFill>
                <a:cs typeface="B Titr" pitchFamily="2" charset="-78"/>
              </a:rPr>
              <a:t>ما در قبال این اتفاق ناگوار: </a:t>
            </a:r>
            <a:endParaRPr lang="en-US" sz="4000" dirty="0">
              <a:solidFill>
                <a:srgbClr val="00B0F0"/>
              </a:solidFill>
              <a:cs typeface="B Titr" pitchFamily="2" charset="-78"/>
            </a:endParaRPr>
          </a:p>
          <a:p>
            <a:pPr marL="742950" lvl="0" indent="-742950" algn="r" rtl="1">
              <a:buFont typeface="+mj-lt"/>
              <a:buAutoNum type="arabicPeriod"/>
            </a:pPr>
            <a:r>
              <a:rPr lang="fa-IR" sz="4000" dirty="0">
                <a:cs typeface="B Titr" pitchFamily="2" charset="-78"/>
              </a:rPr>
              <a:t>آگاه </a:t>
            </a:r>
            <a:r>
              <a:rPr lang="fa-IR" sz="4000" dirty="0" smtClean="0">
                <a:cs typeface="B Titr" pitchFamily="2" charset="-78"/>
              </a:rPr>
              <a:t>شدن عالمانه</a:t>
            </a:r>
            <a:endParaRPr lang="en-US" sz="4000" dirty="0">
              <a:cs typeface="B Titr" pitchFamily="2" charset="-78"/>
            </a:endParaRPr>
          </a:p>
          <a:p>
            <a:pPr marL="742950" lvl="0" indent="-742950" algn="r" rtl="1">
              <a:buFont typeface="+mj-lt"/>
              <a:buAutoNum type="arabicPeriod"/>
            </a:pPr>
            <a:r>
              <a:rPr lang="fa-IR" sz="4000" dirty="0">
                <a:cs typeface="B Titr" pitchFamily="2" charset="-78"/>
              </a:rPr>
              <a:t>آگاه </a:t>
            </a:r>
            <a:r>
              <a:rPr lang="fa-IR" sz="4000" dirty="0" smtClean="0">
                <a:cs typeface="B Titr" pitchFamily="2" charset="-78"/>
              </a:rPr>
              <a:t>کردن عالمانه</a:t>
            </a:r>
            <a:endParaRPr lang="en-US" sz="4000" dirty="0">
              <a:cs typeface="B Titr" pitchFamily="2" charset="-78"/>
            </a:endParaRPr>
          </a:p>
          <a:p>
            <a:pPr marL="742950" indent="-742950" algn="r" rtl="1">
              <a:buFont typeface="+mj-lt"/>
              <a:buAutoNum type="arabicPeriod"/>
            </a:pPr>
            <a:r>
              <a:rPr lang="fa-IR" sz="4000" dirty="0">
                <a:cs typeface="B Titr" pitchFamily="2" charset="-78"/>
              </a:rPr>
              <a:t>اعلام </a:t>
            </a:r>
            <a:r>
              <a:rPr lang="fa-IR" sz="4000" dirty="0" smtClean="0">
                <a:cs typeface="B Titr" pitchFamily="2" charset="-78"/>
              </a:rPr>
              <a:t>موضع </a:t>
            </a:r>
            <a:r>
              <a:rPr lang="fa-IR" sz="4000" dirty="0">
                <a:cs typeface="B Titr" pitchFamily="2" charset="-78"/>
              </a:rPr>
              <a:t>و مطالبه گری از کانالهای </a:t>
            </a:r>
            <a:r>
              <a:rPr lang="fa-IR" sz="4000" dirty="0" smtClean="0">
                <a:cs typeface="B Titr" pitchFamily="2" charset="-78"/>
              </a:rPr>
              <a:t>قانونی؛ بیانیه، همایش، جلسات پرسش و پاسخ و ...</a:t>
            </a:r>
            <a:endParaRPr lang="en-US" sz="4000" dirty="0">
              <a:cs typeface="B Titr" pitchFamily="2" charset="-78"/>
            </a:endParaRPr>
          </a:p>
        </p:txBody>
      </p:sp>
    </p:spTree>
    <p:extLst>
      <p:ext uri="{BB962C8B-B14F-4D97-AF65-F5344CB8AC3E}">
        <p14:creationId xmlns:p14="http://schemas.microsoft.com/office/powerpoint/2010/main" val="1650045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FFFF00"/>
                </a:solidFill>
                <a:cs typeface="B Titr" pitchFamily="2" charset="-78"/>
              </a:rPr>
              <a:t>نامه </a:t>
            </a:r>
            <a:r>
              <a:rPr lang="fa-IR" sz="4000" dirty="0" smtClean="0">
                <a:solidFill>
                  <a:srgbClr val="FFFF00"/>
                </a:solidFill>
                <a:cs typeface="B Titr" pitchFamily="2" charset="-78"/>
              </a:rPr>
              <a:t>تبریک ریاست </a:t>
            </a:r>
            <a:r>
              <a:rPr lang="fa-IR" sz="4000" dirty="0">
                <a:solidFill>
                  <a:srgbClr val="FFFF00"/>
                </a:solidFill>
                <a:cs typeface="B Titr" pitchFamily="2" charset="-78"/>
              </a:rPr>
              <a:t>محترم جمهور</a:t>
            </a:r>
            <a:endParaRPr lang="en-US" sz="3600" dirty="0"/>
          </a:p>
        </p:txBody>
      </p:sp>
      <p:sp>
        <p:nvSpPr>
          <p:cNvPr id="3" name="Content Placeholder 2"/>
          <p:cNvSpPr>
            <a:spLocks noGrp="1"/>
          </p:cNvSpPr>
          <p:nvPr>
            <p:ph sz="quarter" idx="13"/>
          </p:nvPr>
        </p:nvSpPr>
        <p:spPr>
          <a:xfrm>
            <a:off x="609600" y="1600200"/>
            <a:ext cx="7924800" cy="4876800"/>
          </a:xfrm>
        </p:spPr>
        <p:txBody>
          <a:bodyPr>
            <a:noAutofit/>
          </a:bodyPr>
          <a:lstStyle/>
          <a:p>
            <a:pPr algn="r" rtl="1"/>
            <a:r>
              <a:rPr lang="ar-SA" sz="3200" b="1" i="1" dirty="0">
                <a:solidFill>
                  <a:srgbClr val="FF00FF"/>
                </a:solidFill>
                <a:cs typeface="B Titr" pitchFamily="2" charset="-78"/>
              </a:rPr>
              <a:t>دستاوردهاي قطعي اين توافق اوليه</a:t>
            </a:r>
            <a:r>
              <a:rPr lang="fa-IR" sz="3200" b="1" i="1" dirty="0">
                <a:solidFill>
                  <a:srgbClr val="FF00FF"/>
                </a:solidFill>
                <a:cs typeface="B Titr" pitchFamily="2" charset="-78"/>
              </a:rPr>
              <a:t>:</a:t>
            </a:r>
          </a:p>
          <a:p>
            <a:pPr algn="r" rtl="1"/>
            <a:r>
              <a:rPr lang="ar-SA" sz="3200" b="1" i="1" dirty="0">
                <a:cs typeface="B Titr" pitchFamily="2" charset="-78"/>
              </a:rPr>
              <a:t> </a:t>
            </a:r>
            <a:r>
              <a:rPr lang="fa-IR" sz="3200" b="1" i="1" dirty="0">
                <a:cs typeface="B Titr" pitchFamily="2" charset="-78"/>
              </a:rPr>
              <a:t>1. </a:t>
            </a:r>
            <a:r>
              <a:rPr lang="ar-SA" sz="3200" b="1" i="1" u="sng" dirty="0">
                <a:solidFill>
                  <a:srgbClr val="FF0000"/>
                </a:solidFill>
                <a:cs typeface="B Titr" pitchFamily="2" charset="-78"/>
              </a:rPr>
              <a:t>به رسميت شناخته‌شدن </a:t>
            </a:r>
            <a:r>
              <a:rPr lang="ar-SA" sz="3200" b="1" i="1" dirty="0">
                <a:cs typeface="B Titr" pitchFamily="2" charset="-78"/>
              </a:rPr>
              <a:t>حقوق هسته‌اي </a:t>
            </a:r>
            <a:r>
              <a:rPr lang="ar-SA" sz="3200" b="1" i="1" dirty="0" smtClean="0">
                <a:cs typeface="B Titr" pitchFamily="2" charset="-78"/>
              </a:rPr>
              <a:t>ايران</a:t>
            </a:r>
            <a:r>
              <a:rPr lang="fa-IR" sz="3200" b="1" i="1" dirty="0">
                <a:cs typeface="B Titr" pitchFamily="2" charset="-78"/>
              </a:rPr>
              <a:t> </a:t>
            </a:r>
            <a:r>
              <a:rPr lang="fa-IR" sz="3200" b="1" i="1" dirty="0" smtClean="0">
                <a:cs typeface="B Titr" pitchFamily="2" charset="-78"/>
              </a:rPr>
              <a:t>و</a:t>
            </a:r>
            <a:r>
              <a:rPr lang="ar-SA" sz="3200" b="1" i="1" dirty="0" smtClean="0">
                <a:cs typeface="B Titr" pitchFamily="2" charset="-78"/>
              </a:rPr>
              <a:t> </a:t>
            </a:r>
            <a:endParaRPr lang="fa-IR" sz="3200" b="1" i="1" dirty="0">
              <a:cs typeface="B Titr" pitchFamily="2" charset="-78"/>
            </a:endParaRPr>
          </a:p>
          <a:p>
            <a:pPr algn="r" rtl="1"/>
            <a:r>
              <a:rPr lang="fa-IR" sz="3200" b="1" i="1" dirty="0">
                <a:cs typeface="B Titr" pitchFamily="2" charset="-78"/>
              </a:rPr>
              <a:t>2. </a:t>
            </a:r>
            <a:r>
              <a:rPr lang="ar-SA" sz="3200" b="1" i="1" u="sng" dirty="0">
                <a:solidFill>
                  <a:srgbClr val="FF0000"/>
                </a:solidFill>
                <a:cs typeface="B Titr" pitchFamily="2" charset="-78"/>
              </a:rPr>
              <a:t>حراست</a:t>
            </a:r>
            <a:r>
              <a:rPr lang="ar-SA" sz="3200" b="1" i="1" dirty="0">
                <a:cs typeface="B Titr" pitchFamily="2" charset="-78"/>
              </a:rPr>
              <a:t> از دستاوردهاي هسته‌اي فرزندان اين مرز و بوم بوده است</a:t>
            </a:r>
            <a:r>
              <a:rPr lang="ar-SA" sz="3200" dirty="0">
                <a:cs typeface="B Titr" pitchFamily="2" charset="-78"/>
              </a:rPr>
              <a:t> </a:t>
            </a:r>
            <a:r>
              <a:rPr lang="ar-SA" sz="3200" dirty="0" smtClean="0">
                <a:cs typeface="B Titr" pitchFamily="2" charset="-78"/>
              </a:rPr>
              <a:t>و</a:t>
            </a:r>
            <a:endParaRPr lang="fa-IR" sz="3200" dirty="0" smtClean="0">
              <a:cs typeface="B Titr" pitchFamily="2" charset="-78"/>
            </a:endParaRPr>
          </a:p>
          <a:p>
            <a:pPr algn="r" rtl="1"/>
            <a:r>
              <a:rPr lang="ar-SA" sz="3200" dirty="0" smtClean="0">
                <a:cs typeface="B Titr" pitchFamily="2" charset="-78"/>
              </a:rPr>
              <a:t> </a:t>
            </a:r>
            <a:r>
              <a:rPr lang="fa-IR" sz="3200" b="1" i="1" dirty="0" smtClean="0">
                <a:cs typeface="B Titr" pitchFamily="2" charset="-78"/>
              </a:rPr>
              <a:t>3</a:t>
            </a:r>
            <a:r>
              <a:rPr lang="fa-IR" sz="3200" b="1" i="1" dirty="0">
                <a:cs typeface="B Titr" pitchFamily="2" charset="-78"/>
              </a:rPr>
              <a:t>.</a:t>
            </a:r>
            <a:r>
              <a:rPr lang="ar-SA" sz="3200" b="1" i="1" dirty="0">
                <a:cs typeface="B Titr" pitchFamily="2" charset="-78"/>
              </a:rPr>
              <a:t> در کنار آن با</a:t>
            </a:r>
            <a:r>
              <a:rPr lang="fa-IR" sz="3200" b="1" i="1" u="sng" dirty="0">
                <a:solidFill>
                  <a:srgbClr val="FF0000"/>
                </a:solidFill>
                <a:cs typeface="B Titr" pitchFamily="2" charset="-78"/>
              </a:rPr>
              <a:t> </a:t>
            </a:r>
            <a:r>
              <a:rPr lang="ar-SA" sz="3200" b="1" i="1" u="sng" dirty="0" smtClean="0">
                <a:solidFill>
                  <a:srgbClr val="FF0000"/>
                </a:solidFill>
                <a:cs typeface="B Titr" pitchFamily="2" charset="-78"/>
              </a:rPr>
              <a:t>توقف </a:t>
            </a:r>
            <a:r>
              <a:rPr lang="ar-SA" sz="3200" b="1" i="1" dirty="0">
                <a:cs typeface="B Titr" pitchFamily="2" charset="-78"/>
              </a:rPr>
              <a:t>روند تحريم‌هاي ظالمانه،</a:t>
            </a:r>
            <a:endParaRPr lang="fa-IR" sz="3200" b="1" i="1" dirty="0">
              <a:cs typeface="B Titr" pitchFamily="2" charset="-78"/>
            </a:endParaRPr>
          </a:p>
          <a:p>
            <a:pPr algn="r" rtl="1"/>
            <a:r>
              <a:rPr lang="fa-IR" sz="3200" b="1" i="1" dirty="0">
                <a:cs typeface="B Titr" pitchFamily="2" charset="-78"/>
              </a:rPr>
              <a:t> 4.</a:t>
            </a:r>
            <a:r>
              <a:rPr lang="ar-SA" sz="3200" b="1" i="1" u="sng" dirty="0">
                <a:solidFill>
                  <a:srgbClr val="FF0000"/>
                </a:solidFill>
                <a:cs typeface="B Titr" pitchFamily="2" charset="-78"/>
              </a:rPr>
              <a:t> بخشي </a:t>
            </a:r>
            <a:r>
              <a:rPr lang="ar-SA" sz="3200" b="1" i="1" dirty="0">
                <a:cs typeface="B Titr" pitchFamily="2" charset="-78"/>
              </a:rPr>
              <a:t>از فشارهاي غيرقانوني در تحريم‌هاي يک‌جانبه برداشته و </a:t>
            </a:r>
            <a:endParaRPr lang="fa-IR" sz="3200" b="1" i="1" dirty="0" smtClean="0">
              <a:cs typeface="B Titr" pitchFamily="2" charset="-78"/>
            </a:endParaRPr>
          </a:p>
          <a:p>
            <a:pPr algn="r" rtl="1"/>
            <a:r>
              <a:rPr lang="fa-IR" sz="3200" b="1" i="1" dirty="0" smtClean="0">
                <a:cs typeface="B Titr" pitchFamily="2" charset="-78"/>
              </a:rPr>
              <a:t> </a:t>
            </a:r>
            <a:r>
              <a:rPr lang="fa-IR" sz="3200" b="1" i="1" dirty="0">
                <a:cs typeface="B Titr" pitchFamily="2" charset="-78"/>
              </a:rPr>
              <a:t>5.</a:t>
            </a:r>
            <a:r>
              <a:rPr lang="fa-IR" sz="3200" b="1" i="1" u="sng" dirty="0">
                <a:solidFill>
                  <a:srgbClr val="FF0000"/>
                </a:solidFill>
                <a:cs typeface="B Titr" pitchFamily="2" charset="-78"/>
              </a:rPr>
              <a:t> </a:t>
            </a:r>
            <a:r>
              <a:rPr lang="ar-SA" sz="3200" b="1" i="1" u="sng" dirty="0">
                <a:solidFill>
                  <a:srgbClr val="FF0000"/>
                </a:solidFill>
                <a:cs typeface="B Titr" pitchFamily="2" charset="-78"/>
              </a:rPr>
              <a:t>فروپاشي </a:t>
            </a:r>
            <a:r>
              <a:rPr lang="ar-SA" sz="3200" b="1" i="1" dirty="0">
                <a:cs typeface="B Titr" pitchFamily="2" charset="-78"/>
              </a:rPr>
              <a:t>سازمان تحريم آغاز شده </a:t>
            </a:r>
            <a:r>
              <a:rPr lang="ar-SA" sz="3200" b="1" i="1" dirty="0" smtClean="0">
                <a:cs typeface="B Titr" pitchFamily="2" charset="-78"/>
              </a:rPr>
              <a:t>است</a:t>
            </a:r>
            <a:r>
              <a:rPr lang="fa-IR" sz="3200" b="1" i="1" dirty="0" smtClean="0">
                <a:cs typeface="B Titr" pitchFamily="2" charset="-78"/>
              </a:rPr>
              <a:t>.</a:t>
            </a:r>
            <a:endParaRPr lang="en-US" sz="3200" dirty="0"/>
          </a:p>
        </p:txBody>
      </p:sp>
    </p:spTree>
    <p:extLst>
      <p:ext uri="{BB962C8B-B14F-4D97-AF65-F5344CB8AC3E}">
        <p14:creationId xmlns:p14="http://schemas.microsoft.com/office/powerpoint/2010/main" val="2354962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FFFF00"/>
                </a:solidFill>
                <a:cs typeface="B Titr" pitchFamily="2" charset="-78"/>
              </a:rPr>
              <a:t>نامه تبریک ریاست محترم جمهور</a:t>
            </a:r>
            <a:endParaRPr lang="en-US" sz="3600" dirty="0"/>
          </a:p>
        </p:txBody>
      </p:sp>
      <p:sp>
        <p:nvSpPr>
          <p:cNvPr id="3" name="Content Placeholder 2"/>
          <p:cNvSpPr>
            <a:spLocks noGrp="1"/>
          </p:cNvSpPr>
          <p:nvPr>
            <p:ph sz="quarter" idx="13"/>
          </p:nvPr>
        </p:nvSpPr>
        <p:spPr>
          <a:xfrm>
            <a:off x="228600" y="1600200"/>
            <a:ext cx="8763000" cy="5029200"/>
          </a:xfrm>
        </p:spPr>
        <p:txBody>
          <a:bodyPr>
            <a:noAutofit/>
          </a:bodyPr>
          <a:lstStyle/>
          <a:p>
            <a:pPr algn="r" rtl="1"/>
            <a:r>
              <a:rPr lang="fa-IR" sz="4000" dirty="0" smtClean="0">
                <a:cs typeface="B Titr" pitchFamily="2" charset="-78"/>
              </a:rPr>
              <a:t>... </a:t>
            </a:r>
            <a:r>
              <a:rPr lang="ar-SA" sz="4000" dirty="0" smtClean="0">
                <a:cs typeface="B Titr" pitchFamily="2" charset="-78"/>
              </a:rPr>
              <a:t>اينجانب </a:t>
            </a:r>
            <a:r>
              <a:rPr lang="ar-SA" sz="4000" dirty="0">
                <a:cs typeface="B Titr" pitchFamily="2" charset="-78"/>
              </a:rPr>
              <a:t>با </a:t>
            </a:r>
            <a:r>
              <a:rPr lang="ar-SA" sz="4000" u="sng" dirty="0">
                <a:solidFill>
                  <a:srgbClr val="FF0000"/>
                </a:solidFill>
                <a:cs typeface="B Titr" pitchFamily="2" charset="-78"/>
              </a:rPr>
              <a:t>تبريک</a:t>
            </a:r>
            <a:r>
              <a:rPr lang="ar-SA" sz="4000" dirty="0">
                <a:cs typeface="B Titr" pitchFamily="2" charset="-78"/>
              </a:rPr>
              <a:t> اين توفيق الهي به حضور رهبري معظم انقلاب، از هدايت و حمايت جنابعالي سپاسگزارم و با تقدير و تشکر از پشتيباني‌هاي بي‌شائبه ملت بزرگ ايران و گراميداشت ياد شهيدان هسته‌اي، عهد خالصانه اين دولت را در خدمت به اين ملت قدرشناس تجديد </a:t>
            </a:r>
            <a:r>
              <a:rPr lang="ar-SA" sz="4000" dirty="0" smtClean="0">
                <a:cs typeface="B Titr" pitchFamily="2" charset="-78"/>
              </a:rPr>
              <a:t>مي‌کنم</a:t>
            </a:r>
            <a:r>
              <a:rPr lang="fa-IR" sz="4000" dirty="0" smtClean="0">
                <a:cs typeface="B Titr" pitchFamily="2" charset="-78"/>
              </a:rPr>
              <a:t>.</a:t>
            </a:r>
            <a:r>
              <a:rPr lang="ar-SA" sz="4000" dirty="0" smtClean="0">
                <a:cs typeface="B Titr" pitchFamily="2" charset="-78"/>
              </a:rPr>
              <a:t> </a:t>
            </a:r>
            <a:endParaRPr lang="fa-IR" sz="4000" dirty="0" smtClean="0">
              <a:cs typeface="B Titr" pitchFamily="2" charset="-78"/>
            </a:endParaRPr>
          </a:p>
          <a:p>
            <a:pPr marL="0" indent="0" rtl="1">
              <a:buNone/>
            </a:pPr>
            <a:r>
              <a:rPr lang="fa-IR" sz="4000" dirty="0" smtClean="0">
                <a:cs typeface="B Titr" pitchFamily="2" charset="-78"/>
              </a:rPr>
              <a:t>3 آذر 92</a:t>
            </a:r>
            <a:endParaRPr lang="en-US" sz="4000" dirty="0">
              <a:cs typeface="B Titr" pitchFamily="2" charset="-78"/>
            </a:endParaRPr>
          </a:p>
        </p:txBody>
      </p:sp>
    </p:spTree>
    <p:extLst>
      <p:ext uri="{BB962C8B-B14F-4D97-AF65-F5344CB8AC3E}">
        <p14:creationId xmlns:p14="http://schemas.microsoft.com/office/powerpoint/2010/main" val="4229899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FF00"/>
                </a:solidFill>
                <a:cs typeface="B Titr" pitchFamily="2" charset="-78"/>
              </a:rPr>
              <a:t>سوال</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p:txBody>
          <a:bodyPr>
            <a:normAutofit/>
          </a:bodyPr>
          <a:lstStyle/>
          <a:p>
            <a:pPr algn="r" rtl="1">
              <a:lnSpc>
                <a:spcPct val="150000"/>
              </a:lnSpc>
            </a:pPr>
            <a:r>
              <a:rPr lang="fa-IR" sz="4000" dirty="0" smtClean="0">
                <a:cs typeface="B Titr" pitchFamily="2" charset="-78"/>
              </a:rPr>
              <a:t>آیا توافقنامه ژنو یک پیروزی و دستاورد بزرگ بوده است و بنابراین جای تبریک به رهبر و ملت داشته است؟</a:t>
            </a:r>
            <a:endParaRPr lang="en-US" sz="4000" dirty="0">
              <a:cs typeface="B Titr" pitchFamily="2" charset="-78"/>
            </a:endParaRPr>
          </a:p>
        </p:txBody>
      </p:sp>
    </p:spTree>
    <p:extLst>
      <p:ext uri="{BB962C8B-B14F-4D97-AF65-F5344CB8AC3E}">
        <p14:creationId xmlns:p14="http://schemas.microsoft.com/office/powerpoint/2010/main" val="3330483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FF00"/>
                </a:solidFill>
                <a:cs typeface="B Titr" pitchFamily="2" charset="-78"/>
              </a:rPr>
              <a:t>بررسی توافقنامه ژنو</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p:txBody>
          <a:bodyPr>
            <a:normAutofit/>
          </a:bodyPr>
          <a:lstStyle/>
          <a:p>
            <a:pPr algn="r" rtl="1">
              <a:lnSpc>
                <a:spcPct val="150000"/>
              </a:lnSpc>
            </a:pPr>
            <a:r>
              <a:rPr lang="fa-IR" sz="4000" dirty="0" smtClean="0">
                <a:cs typeface="B Titr" pitchFamily="2" charset="-78"/>
              </a:rPr>
              <a:t>1. بررسی مختصر و ساده</a:t>
            </a:r>
          </a:p>
          <a:p>
            <a:pPr algn="r" rtl="1">
              <a:lnSpc>
                <a:spcPct val="150000"/>
              </a:lnSpc>
            </a:pPr>
            <a:r>
              <a:rPr lang="fa-IR" sz="4000" dirty="0" smtClean="0">
                <a:cs typeface="B Titr" pitchFamily="2" charset="-78"/>
              </a:rPr>
              <a:t>2. بررسی نیمه تفصیلی و فنی</a:t>
            </a:r>
          </a:p>
          <a:p>
            <a:pPr algn="r" rtl="1">
              <a:lnSpc>
                <a:spcPct val="150000"/>
              </a:lnSpc>
            </a:pPr>
            <a:r>
              <a:rPr lang="fa-IR" sz="4000" dirty="0" smtClean="0">
                <a:cs typeface="B Titr" pitchFamily="2" charset="-78"/>
              </a:rPr>
              <a:t>3. بررسی تفصیلی (پرداخته نمی شود)</a:t>
            </a:r>
            <a:endParaRPr lang="en-US" sz="4000" dirty="0">
              <a:cs typeface="B Titr" pitchFamily="2" charset="-78"/>
            </a:endParaRPr>
          </a:p>
        </p:txBody>
      </p:sp>
    </p:spTree>
    <p:extLst>
      <p:ext uri="{BB962C8B-B14F-4D97-AF65-F5344CB8AC3E}">
        <p14:creationId xmlns:p14="http://schemas.microsoft.com/office/powerpoint/2010/main" val="1517134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924800" cy="1143000"/>
          </a:xfrm>
        </p:spPr>
        <p:txBody>
          <a:bodyPr/>
          <a:lstStyle/>
          <a:p>
            <a:pPr algn="ctr" rtl="1"/>
            <a:r>
              <a:rPr lang="fa-IR" sz="4000" dirty="0" smtClean="0">
                <a:solidFill>
                  <a:srgbClr val="00B0F0"/>
                </a:solidFill>
                <a:cs typeface="B Titr" pitchFamily="2" charset="-78"/>
              </a:rPr>
              <a:t>بررسی مختصر توافقنامه ژنو</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152400" y="1600200"/>
            <a:ext cx="8839200" cy="4953000"/>
          </a:xfrm>
        </p:spPr>
        <p:txBody>
          <a:bodyPr>
            <a:normAutofit lnSpcReduction="10000"/>
          </a:bodyPr>
          <a:lstStyle/>
          <a:p>
            <a:pPr algn="just" rtl="1">
              <a:lnSpc>
                <a:spcPct val="110000"/>
              </a:lnSpc>
            </a:pPr>
            <a:r>
              <a:rPr lang="fa-IR" sz="3600" dirty="0" smtClean="0">
                <a:cs typeface="B Titr" pitchFamily="2" charset="-78"/>
              </a:rPr>
              <a:t>هر </a:t>
            </a:r>
            <a:r>
              <a:rPr lang="fa-IR" sz="3600" dirty="0">
                <a:cs typeface="B Titr" pitchFamily="2" charset="-78"/>
              </a:rPr>
              <a:t>توافق </a:t>
            </a:r>
            <a:r>
              <a:rPr lang="fa-IR" sz="3600" dirty="0" smtClean="0">
                <a:cs typeface="B Titr" pitchFamily="2" charset="-78"/>
              </a:rPr>
              <a:t>طرفین </a:t>
            </a:r>
            <a:r>
              <a:rPr lang="fa-IR" sz="3600" dirty="0">
                <a:cs typeface="B Titr" pitchFamily="2" charset="-78"/>
              </a:rPr>
              <a:t>داده و ستانده </a:t>
            </a:r>
            <a:r>
              <a:rPr lang="fa-IR" sz="3600" dirty="0" smtClean="0">
                <a:cs typeface="B Titr" pitchFamily="2" charset="-78"/>
              </a:rPr>
              <a:t>دارند. </a:t>
            </a:r>
            <a:r>
              <a:rPr lang="fa-IR" sz="3600" dirty="0">
                <a:cs typeface="B Titr" pitchFamily="2" charset="-78"/>
              </a:rPr>
              <a:t>در توافق بین </a:t>
            </a:r>
            <a:r>
              <a:rPr lang="fa-IR" sz="3600" dirty="0">
                <a:solidFill>
                  <a:srgbClr val="FF0000"/>
                </a:solidFill>
                <a:cs typeface="B Titr" pitchFamily="2" charset="-78"/>
              </a:rPr>
              <a:t>الف</a:t>
            </a:r>
            <a:r>
              <a:rPr lang="fa-IR" sz="3600" dirty="0">
                <a:cs typeface="B Titr" pitchFamily="2" charset="-78"/>
              </a:rPr>
              <a:t> و </a:t>
            </a:r>
            <a:r>
              <a:rPr lang="fa-IR" sz="3600" dirty="0">
                <a:solidFill>
                  <a:srgbClr val="00FF00"/>
                </a:solidFill>
                <a:cs typeface="B Titr" pitchFamily="2" charset="-78"/>
              </a:rPr>
              <a:t>ب</a:t>
            </a:r>
            <a:r>
              <a:rPr lang="fa-IR" sz="3600" dirty="0">
                <a:cs typeface="B Titr" pitchFamily="2" charset="-78"/>
              </a:rPr>
              <a:t> چیزی از </a:t>
            </a:r>
            <a:r>
              <a:rPr lang="fa-IR" sz="3600" u="sng" dirty="0">
                <a:solidFill>
                  <a:srgbClr val="FF0000"/>
                </a:solidFill>
                <a:cs typeface="B Titr" pitchFamily="2" charset="-78"/>
              </a:rPr>
              <a:t>تملک الف خارج </a:t>
            </a:r>
            <a:r>
              <a:rPr lang="fa-IR" sz="3600" dirty="0">
                <a:cs typeface="B Titr" pitchFamily="2" charset="-78"/>
              </a:rPr>
              <a:t>شده و به تملک </a:t>
            </a:r>
            <a:r>
              <a:rPr lang="fa-IR" sz="3600" dirty="0">
                <a:solidFill>
                  <a:srgbClr val="00FF00"/>
                </a:solidFill>
                <a:cs typeface="B Titr" pitchFamily="2" charset="-78"/>
              </a:rPr>
              <a:t>ب</a:t>
            </a:r>
            <a:r>
              <a:rPr lang="fa-IR" sz="3600" dirty="0">
                <a:cs typeface="B Titr" pitchFamily="2" charset="-78"/>
              </a:rPr>
              <a:t> در می </a:t>
            </a:r>
            <a:r>
              <a:rPr lang="fa-IR" sz="3600" dirty="0" smtClean="0">
                <a:cs typeface="B Titr" pitchFamily="2" charset="-78"/>
              </a:rPr>
              <a:t>آید(داده الف= ستانده ب) </a:t>
            </a:r>
            <a:r>
              <a:rPr lang="fa-IR" sz="3600" dirty="0">
                <a:cs typeface="B Titr" pitchFamily="2" charset="-78"/>
              </a:rPr>
              <a:t>و در عوض چیزی از </a:t>
            </a:r>
            <a:r>
              <a:rPr lang="fa-IR" sz="3600" u="sng" dirty="0">
                <a:solidFill>
                  <a:srgbClr val="FF0000"/>
                </a:solidFill>
                <a:cs typeface="B Titr" pitchFamily="2" charset="-78"/>
              </a:rPr>
              <a:t>تملک ب خارج </a:t>
            </a:r>
            <a:r>
              <a:rPr lang="fa-IR" sz="3600" dirty="0">
                <a:cs typeface="B Titr" pitchFamily="2" charset="-78"/>
              </a:rPr>
              <a:t>شده و به تملک </a:t>
            </a:r>
            <a:r>
              <a:rPr lang="fa-IR" sz="3600" dirty="0">
                <a:solidFill>
                  <a:srgbClr val="FF0000"/>
                </a:solidFill>
                <a:cs typeface="B Titr" pitchFamily="2" charset="-78"/>
              </a:rPr>
              <a:t>الف</a:t>
            </a:r>
            <a:r>
              <a:rPr lang="fa-IR" sz="3600" dirty="0">
                <a:cs typeface="B Titr" pitchFamily="2" charset="-78"/>
              </a:rPr>
              <a:t> در می </a:t>
            </a:r>
            <a:r>
              <a:rPr lang="fa-IR" sz="3600" dirty="0" smtClean="0">
                <a:cs typeface="B Titr" pitchFamily="2" charset="-78"/>
              </a:rPr>
              <a:t>آید(ستانده الف= داده ب).</a:t>
            </a:r>
          </a:p>
          <a:p>
            <a:pPr algn="just" rtl="1">
              <a:lnSpc>
                <a:spcPct val="110000"/>
              </a:lnSpc>
            </a:pPr>
            <a:r>
              <a:rPr lang="fa-IR" sz="3600" dirty="0" smtClean="0">
                <a:cs typeface="B Titr" pitchFamily="2" charset="-78"/>
              </a:rPr>
              <a:t>به تعبیری دیگر </a:t>
            </a:r>
            <a:r>
              <a:rPr lang="fa-IR" sz="3600" u="sng" dirty="0" smtClean="0">
                <a:solidFill>
                  <a:srgbClr val="FF0000"/>
                </a:solidFill>
                <a:cs typeface="B Titr" pitchFamily="2" charset="-78"/>
              </a:rPr>
              <a:t>الف</a:t>
            </a:r>
            <a:r>
              <a:rPr lang="fa-IR" sz="3600" dirty="0" smtClean="0">
                <a:cs typeface="B Titr" pitchFamily="2" charset="-78"/>
              </a:rPr>
              <a:t> از یک </a:t>
            </a:r>
            <a:r>
              <a:rPr lang="fa-IR" sz="3600" u="sng" dirty="0" smtClean="0">
                <a:solidFill>
                  <a:srgbClr val="FF0000"/>
                </a:solidFill>
                <a:cs typeface="B Titr" pitchFamily="2" charset="-78"/>
              </a:rPr>
              <a:t>حق خود </a:t>
            </a:r>
            <a:r>
              <a:rPr lang="fa-IR" sz="3600" dirty="0" smtClean="0">
                <a:cs typeface="B Titr" pitchFamily="2" charset="-78"/>
              </a:rPr>
              <a:t>به نفع ب </a:t>
            </a:r>
            <a:r>
              <a:rPr lang="fa-IR" sz="3600" u="sng" dirty="0" smtClean="0">
                <a:solidFill>
                  <a:srgbClr val="FF0000"/>
                </a:solidFill>
                <a:cs typeface="B Titr" pitchFamily="2" charset="-78"/>
              </a:rPr>
              <a:t>چشم پوشی </a:t>
            </a:r>
            <a:r>
              <a:rPr lang="fa-IR" sz="3600" dirty="0" smtClean="0">
                <a:cs typeface="B Titr" pitchFamily="2" charset="-78"/>
              </a:rPr>
              <a:t>می کند(داده الف) و در عوض </a:t>
            </a:r>
            <a:r>
              <a:rPr lang="fa-IR" sz="3600" u="sng" dirty="0" smtClean="0">
                <a:solidFill>
                  <a:srgbClr val="FF0000"/>
                </a:solidFill>
                <a:cs typeface="B Titr" pitchFamily="2" charset="-78"/>
              </a:rPr>
              <a:t>ب</a:t>
            </a:r>
            <a:r>
              <a:rPr lang="fa-IR" sz="3600" dirty="0" smtClean="0">
                <a:cs typeface="B Titr" pitchFamily="2" charset="-78"/>
              </a:rPr>
              <a:t> از یک </a:t>
            </a:r>
            <a:r>
              <a:rPr lang="fa-IR" sz="3600" u="sng" dirty="0" smtClean="0">
                <a:solidFill>
                  <a:srgbClr val="FF0000"/>
                </a:solidFill>
                <a:cs typeface="B Titr" pitchFamily="2" charset="-78"/>
              </a:rPr>
              <a:t>حق خود </a:t>
            </a:r>
            <a:r>
              <a:rPr lang="fa-IR" sz="3600" dirty="0" smtClean="0">
                <a:cs typeface="B Titr" pitchFamily="2" charset="-78"/>
              </a:rPr>
              <a:t>به نفع الف </a:t>
            </a:r>
            <a:r>
              <a:rPr lang="fa-IR" sz="3600" u="sng" dirty="0" smtClean="0">
                <a:solidFill>
                  <a:srgbClr val="FF0000"/>
                </a:solidFill>
                <a:cs typeface="B Titr" pitchFamily="2" charset="-78"/>
              </a:rPr>
              <a:t>چشم پوشی </a:t>
            </a:r>
            <a:r>
              <a:rPr lang="fa-IR" sz="3600" dirty="0" smtClean="0">
                <a:cs typeface="B Titr" pitchFamily="2" charset="-78"/>
              </a:rPr>
              <a:t>می کند(ستانده الف).</a:t>
            </a:r>
            <a:endParaRPr lang="fa-IR" sz="3600" dirty="0">
              <a:cs typeface="B Titr" pitchFamily="2" charset="-78"/>
            </a:endParaRPr>
          </a:p>
          <a:p>
            <a:pPr algn="just" rtl="1">
              <a:lnSpc>
                <a:spcPct val="110000"/>
              </a:lnSpc>
            </a:pPr>
            <a:endParaRPr lang="en-US" sz="3600" dirty="0">
              <a:cs typeface="B Titr" pitchFamily="2" charset="-78"/>
            </a:endParaRPr>
          </a:p>
        </p:txBody>
      </p:sp>
    </p:spTree>
    <p:extLst>
      <p:ext uri="{BB962C8B-B14F-4D97-AF65-F5344CB8AC3E}">
        <p14:creationId xmlns:p14="http://schemas.microsoft.com/office/powerpoint/2010/main" val="550122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00B0F0"/>
                </a:solidFill>
                <a:cs typeface="B Titr" pitchFamily="2" charset="-78"/>
              </a:rPr>
              <a:t>بررسی مختصر </a:t>
            </a:r>
            <a:r>
              <a:rPr lang="fa-IR" sz="4000" dirty="0" smtClean="0">
                <a:solidFill>
                  <a:srgbClr val="00B0F0"/>
                </a:solidFill>
                <a:cs typeface="B Titr" pitchFamily="2" charset="-78"/>
              </a:rPr>
              <a:t>توافقنامه ژنو</a:t>
            </a:r>
            <a:endParaRPr lang="en-US" sz="3600" dirty="0"/>
          </a:p>
        </p:txBody>
      </p:sp>
      <p:sp>
        <p:nvSpPr>
          <p:cNvPr id="3" name="Content Placeholder 2"/>
          <p:cNvSpPr>
            <a:spLocks noGrp="1"/>
          </p:cNvSpPr>
          <p:nvPr>
            <p:ph sz="quarter" idx="13"/>
          </p:nvPr>
        </p:nvSpPr>
        <p:spPr>
          <a:xfrm>
            <a:off x="609600" y="2057400"/>
            <a:ext cx="7924800" cy="4114800"/>
          </a:xfrm>
        </p:spPr>
        <p:txBody>
          <a:bodyPr>
            <a:noAutofit/>
          </a:bodyPr>
          <a:lstStyle/>
          <a:p>
            <a:pPr algn="ctr" rtl="1"/>
            <a:r>
              <a:rPr lang="fa-IR" sz="4000" dirty="0">
                <a:cs typeface="B Titr" pitchFamily="2" charset="-78"/>
              </a:rPr>
              <a:t>اگر </a:t>
            </a:r>
            <a:r>
              <a:rPr lang="fa-IR" sz="4000" dirty="0" smtClean="0">
                <a:cs typeface="B Titr" pitchFamily="2" charset="-78"/>
              </a:rPr>
              <a:t>حقی که الف از آن چشم پوشی کرده با حقی که ب در قبال حق الف، از آن چشم پوشی کرده متناسب </a:t>
            </a:r>
            <a:r>
              <a:rPr lang="fa-IR" sz="4000" dirty="0">
                <a:cs typeface="B Titr" pitchFamily="2" charset="-78"/>
              </a:rPr>
              <a:t>باشد توافق </a:t>
            </a:r>
            <a:r>
              <a:rPr lang="fa-IR" sz="4000" u="sng" dirty="0">
                <a:solidFill>
                  <a:srgbClr val="FF0000"/>
                </a:solidFill>
                <a:cs typeface="B Titr" pitchFamily="2" charset="-78"/>
              </a:rPr>
              <a:t>منصفانه</a:t>
            </a:r>
            <a:r>
              <a:rPr lang="fa-IR" sz="4000" dirty="0">
                <a:cs typeface="B Titr" pitchFamily="2" charset="-78"/>
              </a:rPr>
              <a:t> است</a:t>
            </a:r>
          </a:p>
          <a:p>
            <a:pPr algn="ctr" rtl="1"/>
            <a:endParaRPr lang="en-US" sz="4000" dirty="0"/>
          </a:p>
        </p:txBody>
      </p:sp>
    </p:spTree>
    <p:extLst>
      <p:ext uri="{BB962C8B-B14F-4D97-AF65-F5344CB8AC3E}">
        <p14:creationId xmlns:p14="http://schemas.microsoft.com/office/powerpoint/2010/main" val="4076272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fa-IR" sz="4000" dirty="0">
                <a:solidFill>
                  <a:srgbClr val="00B0F0"/>
                </a:solidFill>
                <a:cs typeface="B Titr" pitchFamily="2" charset="-78"/>
              </a:rPr>
              <a:t>بررسی مختصر </a:t>
            </a:r>
            <a:r>
              <a:rPr lang="fa-IR" sz="4000" dirty="0" smtClean="0">
                <a:solidFill>
                  <a:srgbClr val="00B0F0"/>
                </a:solidFill>
                <a:cs typeface="B Titr" pitchFamily="2" charset="-78"/>
              </a:rPr>
              <a:t>توافقنامه ژنو</a:t>
            </a:r>
            <a:endParaRPr lang="en-US" sz="4000" dirty="0"/>
          </a:p>
        </p:txBody>
      </p:sp>
      <p:sp>
        <p:nvSpPr>
          <p:cNvPr id="3" name="Content Placeholder 2"/>
          <p:cNvSpPr>
            <a:spLocks noGrp="1"/>
          </p:cNvSpPr>
          <p:nvPr>
            <p:ph sz="quarter" idx="13"/>
          </p:nvPr>
        </p:nvSpPr>
        <p:spPr>
          <a:xfrm>
            <a:off x="304800" y="1600200"/>
            <a:ext cx="8610600" cy="4800600"/>
          </a:xfrm>
        </p:spPr>
        <p:txBody>
          <a:bodyPr>
            <a:noAutofit/>
          </a:bodyPr>
          <a:lstStyle/>
          <a:p>
            <a:pPr algn="just" rtl="1"/>
            <a:r>
              <a:rPr lang="fa-IR" sz="4000" dirty="0">
                <a:cs typeface="B Titr" pitchFamily="2" charset="-78"/>
              </a:rPr>
              <a:t>اگر </a:t>
            </a:r>
            <a:r>
              <a:rPr lang="fa-IR" sz="4000" dirty="0" smtClean="0">
                <a:cs typeface="B Titr" pitchFamily="2" charset="-78"/>
              </a:rPr>
              <a:t>حقی که </a:t>
            </a:r>
            <a:r>
              <a:rPr lang="fa-IR" sz="4000" dirty="0" smtClean="0">
                <a:solidFill>
                  <a:srgbClr val="FF0000"/>
                </a:solidFill>
                <a:cs typeface="B Titr" pitchFamily="2" charset="-78"/>
              </a:rPr>
              <a:t>الف</a:t>
            </a:r>
            <a:r>
              <a:rPr lang="fa-IR" sz="4000" dirty="0" smtClean="0">
                <a:cs typeface="B Titr" pitchFamily="2" charset="-78"/>
              </a:rPr>
              <a:t> به نفع </a:t>
            </a:r>
            <a:r>
              <a:rPr lang="fa-IR" sz="4000" dirty="0" smtClean="0">
                <a:solidFill>
                  <a:srgbClr val="FF0000"/>
                </a:solidFill>
                <a:cs typeface="B Titr" pitchFamily="2" charset="-78"/>
              </a:rPr>
              <a:t>ب</a:t>
            </a:r>
            <a:r>
              <a:rPr lang="fa-IR" sz="4000" dirty="0" smtClean="0">
                <a:cs typeface="B Titr" pitchFamily="2" charset="-78"/>
              </a:rPr>
              <a:t> از آن چشم پوشی کرده در قبال حقی که </a:t>
            </a:r>
            <a:r>
              <a:rPr lang="fa-IR" sz="4000" dirty="0" smtClean="0">
                <a:solidFill>
                  <a:srgbClr val="FF0000"/>
                </a:solidFill>
                <a:cs typeface="B Titr" pitchFamily="2" charset="-78"/>
              </a:rPr>
              <a:t>ب</a:t>
            </a:r>
            <a:r>
              <a:rPr lang="fa-IR" sz="4000" dirty="0" smtClean="0">
                <a:cs typeface="B Titr" pitchFamily="2" charset="-78"/>
              </a:rPr>
              <a:t> به نفع </a:t>
            </a:r>
            <a:r>
              <a:rPr lang="fa-IR" sz="4000" dirty="0" smtClean="0">
                <a:solidFill>
                  <a:srgbClr val="FF0000"/>
                </a:solidFill>
                <a:cs typeface="B Titr" pitchFamily="2" charset="-78"/>
              </a:rPr>
              <a:t>الف</a:t>
            </a:r>
            <a:r>
              <a:rPr lang="fa-IR" sz="4000" dirty="0" smtClean="0">
                <a:cs typeface="B Titr" pitchFamily="2" charset="-78"/>
              </a:rPr>
              <a:t> از آن چشم پوشی کرده بسیار با ارزش تر باشد </a:t>
            </a:r>
            <a:r>
              <a:rPr lang="fa-IR" sz="4000" dirty="0" smtClean="0">
                <a:solidFill>
                  <a:srgbClr val="FF0000"/>
                </a:solidFill>
                <a:cs typeface="B Titr" pitchFamily="2" charset="-78"/>
              </a:rPr>
              <a:t>الف</a:t>
            </a:r>
            <a:r>
              <a:rPr lang="fa-IR" sz="4000" dirty="0" smtClean="0">
                <a:cs typeface="B Titr" pitchFamily="2" charset="-78"/>
              </a:rPr>
              <a:t> دچار زیان شده و </a:t>
            </a:r>
            <a:r>
              <a:rPr lang="fa-IR" sz="4000" dirty="0" smtClean="0">
                <a:solidFill>
                  <a:srgbClr val="FF0000"/>
                </a:solidFill>
                <a:cs typeface="B Titr" pitchFamily="2" charset="-78"/>
              </a:rPr>
              <a:t>ب</a:t>
            </a:r>
            <a:r>
              <a:rPr lang="fa-IR" sz="4000" dirty="0" smtClean="0">
                <a:cs typeface="B Titr" pitchFamily="2" charset="-78"/>
              </a:rPr>
              <a:t> سود سرشاری کرده است. </a:t>
            </a:r>
          </a:p>
          <a:p>
            <a:pPr algn="just" rtl="1"/>
            <a:r>
              <a:rPr lang="fa-IR" sz="4000" dirty="0" smtClean="0">
                <a:cs typeface="B Titr" pitchFamily="2" charset="-78"/>
              </a:rPr>
              <a:t>اغلب قراردادهای استعماری </a:t>
            </a:r>
            <a:r>
              <a:rPr lang="fa-IR" sz="4000" dirty="0">
                <a:cs typeface="B Titr" pitchFamily="2" charset="-78"/>
              </a:rPr>
              <a:t>زمان قاجار از این سنخ بودند. مثل قراردادهای رویتر و تنباکو.</a:t>
            </a:r>
          </a:p>
          <a:p>
            <a:pPr algn="just" rtl="1"/>
            <a:endParaRPr lang="en-US" sz="4000" dirty="0"/>
          </a:p>
        </p:txBody>
      </p:sp>
    </p:spTree>
    <p:extLst>
      <p:ext uri="{BB962C8B-B14F-4D97-AF65-F5344CB8AC3E}">
        <p14:creationId xmlns:p14="http://schemas.microsoft.com/office/powerpoint/2010/main" val="3331572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pPr algn="ctr"/>
            <a:r>
              <a:rPr lang="fa-IR" sz="4000" dirty="0" smtClean="0">
                <a:solidFill>
                  <a:srgbClr val="FFFF00"/>
                </a:solidFill>
                <a:cs typeface="B Titr" pitchFamily="2" charset="-78"/>
              </a:rPr>
              <a:t>قرارداد رویتر و تنباکو</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228600" y="990600"/>
            <a:ext cx="8610600" cy="4114800"/>
          </a:xfrm>
        </p:spPr>
        <p:txBody>
          <a:bodyPr>
            <a:noAutofit/>
          </a:bodyPr>
          <a:lstStyle/>
          <a:p>
            <a:pPr algn="just" rtl="1"/>
            <a:r>
              <a:rPr lang="fa-IR" sz="2800" b="1" dirty="0" smtClean="0">
                <a:solidFill>
                  <a:srgbClr val="FF0000"/>
                </a:solidFill>
                <a:cs typeface="B Titr" pitchFamily="2" charset="-78"/>
              </a:rPr>
              <a:t>قرار داد رویتر:</a:t>
            </a:r>
          </a:p>
          <a:p>
            <a:pPr algn="just" rtl="1"/>
            <a:r>
              <a:rPr lang="fa-IR" sz="2400" dirty="0" smtClean="0">
                <a:solidFill>
                  <a:srgbClr val="66FFFF"/>
                </a:solidFill>
                <a:cs typeface="B Titr" pitchFamily="2" charset="-78"/>
              </a:rPr>
              <a:t>داده ایران: </a:t>
            </a:r>
            <a:r>
              <a:rPr lang="fa-IR" sz="2400" dirty="0" smtClean="0">
                <a:cs typeface="B Titr" pitchFamily="2" charset="-78"/>
              </a:rPr>
              <a:t>واگذاری بهره برداری از کلیه معادن بجز معادن طلا و نقره و سنگ های قیمتی  و بهره برداری از جنگل ها و احداث قنات ها و کانال های آبیاری به مدت هفتاد سال و گمرکات ایران مدت 25 سال به رویتر.</a:t>
            </a:r>
          </a:p>
          <a:p>
            <a:pPr algn="just" rtl="1"/>
            <a:r>
              <a:rPr lang="fa-IR" sz="2400" dirty="0" smtClean="0">
                <a:solidFill>
                  <a:srgbClr val="66FFFF"/>
                </a:solidFill>
                <a:cs typeface="B Titr" pitchFamily="2" charset="-78"/>
              </a:rPr>
              <a:t>ستانده ایران: </a:t>
            </a:r>
            <a:r>
              <a:rPr lang="fa-IR" sz="2400" dirty="0" smtClean="0">
                <a:cs typeface="B Titr" pitchFamily="2" charset="-78"/>
              </a:rPr>
              <a:t>ایجاد </a:t>
            </a:r>
            <a:r>
              <a:rPr lang="fa-IR" sz="2400" dirty="0">
                <a:cs typeface="B Titr" pitchFamily="2" charset="-78"/>
              </a:rPr>
              <a:t>راه آهن و </a:t>
            </a:r>
            <a:r>
              <a:rPr lang="fa-IR" sz="2400" dirty="0" smtClean="0">
                <a:cs typeface="B Titr" pitchFamily="2" charset="-78"/>
              </a:rPr>
              <a:t>تراموا</a:t>
            </a:r>
          </a:p>
          <a:p>
            <a:pPr algn="just" rtl="1"/>
            <a:r>
              <a:rPr lang="fa-IR" sz="2800" dirty="0" smtClean="0">
                <a:solidFill>
                  <a:srgbClr val="FF0000"/>
                </a:solidFill>
                <a:cs typeface="B Titr" pitchFamily="2" charset="-78"/>
              </a:rPr>
              <a:t>قرارداد انحصاری توتون و تنباکو:</a:t>
            </a:r>
          </a:p>
          <a:p>
            <a:pPr algn="just" rtl="1"/>
            <a:r>
              <a:rPr lang="fa-IR" sz="2400" dirty="0" smtClean="0">
                <a:solidFill>
                  <a:srgbClr val="66FFFF"/>
                </a:solidFill>
                <a:cs typeface="B Titr" pitchFamily="2" charset="-78"/>
              </a:rPr>
              <a:t>داده ایران: </a:t>
            </a:r>
            <a:r>
              <a:rPr lang="fa-IR" sz="2400" dirty="0" smtClean="0">
                <a:cs typeface="B Titr" pitchFamily="2" charset="-78"/>
              </a:rPr>
              <a:t>واگذاری</a:t>
            </a:r>
            <a:r>
              <a:rPr lang="fa-IR" sz="2400" dirty="0" smtClean="0">
                <a:solidFill>
                  <a:srgbClr val="66FFFF"/>
                </a:solidFill>
                <a:cs typeface="B Titr" pitchFamily="2" charset="-78"/>
              </a:rPr>
              <a:t> </a:t>
            </a:r>
            <a:r>
              <a:rPr lang="fa-IR" sz="2400" dirty="0" smtClean="0">
                <a:cs typeface="B Titr" pitchFamily="2" charset="-78"/>
              </a:rPr>
              <a:t>امتیاز خرید توتون و تنباکو به مدت پنجاه سال به تالبوت </a:t>
            </a:r>
          </a:p>
          <a:p>
            <a:pPr algn="just" rtl="1"/>
            <a:r>
              <a:rPr lang="fa-IR" sz="2400" dirty="0" smtClean="0">
                <a:solidFill>
                  <a:srgbClr val="66FFFF"/>
                </a:solidFill>
                <a:cs typeface="B Titr" pitchFamily="2" charset="-78"/>
              </a:rPr>
              <a:t>ستانده ایران: </a:t>
            </a:r>
            <a:r>
              <a:rPr lang="fa-IR" sz="2400" dirty="0" smtClean="0">
                <a:cs typeface="B Titr" pitchFamily="2" charset="-78"/>
              </a:rPr>
              <a:t>در ازای آن سالی 15 هزار لیره به اضافه یک چهارم سود سالیانه به ایران. </a:t>
            </a:r>
          </a:p>
          <a:p>
            <a:pPr algn="just" rtl="1"/>
            <a:r>
              <a:rPr lang="fa-IR" sz="2400" dirty="0" smtClean="0">
                <a:solidFill>
                  <a:srgbClr val="66FFFF"/>
                </a:solidFill>
                <a:cs typeface="B Titr" pitchFamily="2" charset="-78"/>
              </a:rPr>
              <a:t>داده عثمانی: </a:t>
            </a:r>
            <a:r>
              <a:rPr lang="fa-IR" sz="2400" dirty="0" smtClean="0">
                <a:cs typeface="B Titr" pitchFamily="2" charset="-78"/>
              </a:rPr>
              <a:t>امتیاز خرید توتون و تنباکو با محصولی کمتر از ایران.</a:t>
            </a:r>
          </a:p>
          <a:p>
            <a:pPr algn="just" rtl="1"/>
            <a:r>
              <a:rPr lang="fa-IR" sz="2400" dirty="0" smtClean="0">
                <a:solidFill>
                  <a:srgbClr val="66FFFF"/>
                </a:solidFill>
                <a:cs typeface="B Titr" pitchFamily="2" charset="-78"/>
              </a:rPr>
              <a:t>ستانده عثمانی: </a:t>
            </a:r>
            <a:r>
              <a:rPr lang="fa-IR" sz="2400" dirty="0" smtClean="0">
                <a:cs typeface="B Titr" pitchFamily="2" charset="-78"/>
              </a:rPr>
              <a:t>در یافت سالیانه 700 هزار لیره.</a:t>
            </a:r>
            <a:endParaRPr lang="en-US" sz="2400" dirty="0">
              <a:cs typeface="B Titr" pitchFamily="2" charset="-78"/>
            </a:endParaRPr>
          </a:p>
        </p:txBody>
      </p:sp>
    </p:spTree>
    <p:extLst>
      <p:ext uri="{BB962C8B-B14F-4D97-AF65-F5344CB8AC3E}">
        <p14:creationId xmlns:p14="http://schemas.microsoft.com/office/powerpoint/2010/main" val="464869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924800" cy="1782762"/>
          </a:xfrm>
        </p:spPr>
        <p:txBody>
          <a:bodyPr/>
          <a:lstStyle/>
          <a:p>
            <a:pPr algn="ctr" rtl="1"/>
            <a:r>
              <a:rPr lang="fa-IR" sz="6600" dirty="0" smtClean="0">
                <a:solidFill>
                  <a:srgbClr val="00FFFF"/>
                </a:solidFill>
                <a:cs typeface="B Titr" pitchFamily="2" charset="-78"/>
              </a:rPr>
              <a:t>حمد و ستایش الهی</a:t>
            </a:r>
            <a:endParaRPr lang="en-US" sz="6600" dirty="0">
              <a:solidFill>
                <a:srgbClr val="00FFFF"/>
              </a:solidFill>
              <a:cs typeface="B Titr" pitchFamily="2" charset="-78"/>
            </a:endParaRPr>
          </a:p>
        </p:txBody>
      </p:sp>
    </p:spTree>
    <p:extLst>
      <p:ext uri="{BB962C8B-B14F-4D97-AF65-F5344CB8AC3E}">
        <p14:creationId xmlns:p14="http://schemas.microsoft.com/office/powerpoint/2010/main" val="2176294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rtl="1"/>
            <a:r>
              <a:rPr lang="fa-IR" sz="4000" dirty="0" smtClean="0">
                <a:solidFill>
                  <a:srgbClr val="00B0F0"/>
                </a:solidFill>
                <a:cs typeface="B Titr" pitchFamily="2" charset="-78"/>
              </a:rPr>
              <a:t>بررسی </a:t>
            </a:r>
            <a:r>
              <a:rPr lang="fa-IR" sz="4000" dirty="0">
                <a:solidFill>
                  <a:srgbClr val="00B0F0"/>
                </a:solidFill>
                <a:cs typeface="B Titr" pitchFamily="2" charset="-78"/>
              </a:rPr>
              <a:t>مختصر </a:t>
            </a:r>
            <a:r>
              <a:rPr lang="fa-IR" sz="4000" dirty="0" smtClean="0">
                <a:solidFill>
                  <a:srgbClr val="00B0F0"/>
                </a:solidFill>
                <a:cs typeface="B Titr" pitchFamily="2" charset="-78"/>
              </a:rPr>
              <a:t>توافقنامه ژنو</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0" y="1600200"/>
            <a:ext cx="8915400" cy="4648200"/>
          </a:xfrm>
        </p:spPr>
        <p:txBody>
          <a:bodyPr>
            <a:normAutofit fontScale="92500"/>
          </a:bodyPr>
          <a:lstStyle/>
          <a:p>
            <a:pPr algn="r" rtl="1"/>
            <a:r>
              <a:rPr lang="fa-IR" sz="3200" dirty="0" smtClean="0">
                <a:cs typeface="B Titr" pitchFamily="2" charset="-78"/>
              </a:rPr>
              <a:t>اگر </a:t>
            </a:r>
            <a:r>
              <a:rPr lang="fa-IR" sz="3200" dirty="0" smtClean="0">
                <a:solidFill>
                  <a:srgbClr val="00FF00"/>
                </a:solidFill>
                <a:cs typeface="B Titr" pitchFamily="2" charset="-78"/>
              </a:rPr>
              <a:t>الف</a:t>
            </a:r>
            <a:r>
              <a:rPr lang="fa-IR" sz="3200" dirty="0" smtClean="0">
                <a:cs typeface="B Titr" pitchFamily="2" charset="-78"/>
              </a:rPr>
              <a:t> در قبال حقی که به نفع </a:t>
            </a:r>
            <a:r>
              <a:rPr lang="fa-IR" sz="3200" dirty="0" smtClean="0">
                <a:solidFill>
                  <a:srgbClr val="00FF00"/>
                </a:solidFill>
                <a:cs typeface="B Titr" pitchFamily="2" charset="-78"/>
              </a:rPr>
              <a:t>ب</a:t>
            </a:r>
            <a:r>
              <a:rPr lang="fa-IR" sz="3200" dirty="0" smtClean="0">
                <a:cs typeface="B Titr" pitchFamily="2" charset="-78"/>
              </a:rPr>
              <a:t> از آن چشم پوشی می کند نه یکی از حقوق </a:t>
            </a:r>
            <a:r>
              <a:rPr lang="fa-IR" sz="3200" dirty="0" smtClean="0">
                <a:solidFill>
                  <a:srgbClr val="00FF00"/>
                </a:solidFill>
                <a:cs typeface="B Titr" pitchFamily="2" charset="-78"/>
              </a:rPr>
              <a:t>ب</a:t>
            </a:r>
            <a:r>
              <a:rPr lang="fa-IR" sz="3200" dirty="0" smtClean="0">
                <a:cs typeface="B Titr" pitchFamily="2" charset="-78"/>
              </a:rPr>
              <a:t> بلکه یکی دیگر از حقوق خود را دریافت کند در اینجا </a:t>
            </a:r>
            <a:r>
              <a:rPr lang="fa-IR" sz="3200" dirty="0" smtClean="0">
                <a:solidFill>
                  <a:srgbClr val="00FF00"/>
                </a:solidFill>
                <a:cs typeface="B Titr" pitchFamily="2" charset="-78"/>
              </a:rPr>
              <a:t>الف</a:t>
            </a:r>
            <a:r>
              <a:rPr lang="fa-IR" sz="3200" dirty="0" smtClean="0">
                <a:cs typeface="B Titr" pitchFamily="2" charset="-78"/>
              </a:rPr>
              <a:t> </a:t>
            </a:r>
            <a:r>
              <a:rPr lang="fa-IR" sz="3200" u="sng" dirty="0" smtClean="0">
                <a:solidFill>
                  <a:srgbClr val="FF0000"/>
                </a:solidFill>
                <a:cs typeface="B Titr" pitchFamily="2" charset="-78"/>
              </a:rPr>
              <a:t>تماما ضرر </a:t>
            </a:r>
            <a:r>
              <a:rPr lang="fa-IR" sz="3200" dirty="0" smtClean="0">
                <a:cs typeface="B Titr" pitchFamily="2" charset="-78"/>
              </a:rPr>
              <a:t>کرده و </a:t>
            </a:r>
            <a:r>
              <a:rPr lang="fa-IR" sz="3200" dirty="0" smtClean="0">
                <a:solidFill>
                  <a:srgbClr val="00FF00"/>
                </a:solidFill>
                <a:cs typeface="B Titr" pitchFamily="2" charset="-78"/>
              </a:rPr>
              <a:t>ب</a:t>
            </a:r>
            <a:r>
              <a:rPr lang="fa-IR" sz="3200" dirty="0" smtClean="0">
                <a:cs typeface="B Titr" pitchFamily="2" charset="-78"/>
              </a:rPr>
              <a:t> </a:t>
            </a:r>
            <a:r>
              <a:rPr lang="fa-IR" sz="3200" u="sng" dirty="0" smtClean="0">
                <a:solidFill>
                  <a:srgbClr val="FF0000"/>
                </a:solidFill>
                <a:cs typeface="B Titr" pitchFamily="2" charset="-78"/>
              </a:rPr>
              <a:t>تماما سود </a:t>
            </a:r>
            <a:r>
              <a:rPr lang="fa-IR" sz="3200" dirty="0" smtClean="0">
                <a:cs typeface="B Titr" pitchFamily="2" charset="-78"/>
              </a:rPr>
              <a:t>کرده است.</a:t>
            </a:r>
          </a:p>
          <a:p>
            <a:pPr algn="r" rtl="1"/>
            <a:r>
              <a:rPr lang="fa-IR" sz="3200" dirty="0" smtClean="0">
                <a:cs typeface="B Titr" pitchFamily="2" charset="-78"/>
              </a:rPr>
              <a:t>زیرا </a:t>
            </a:r>
            <a:r>
              <a:rPr lang="fa-IR" sz="3200" dirty="0" smtClean="0">
                <a:solidFill>
                  <a:srgbClr val="00FF00"/>
                </a:solidFill>
                <a:cs typeface="B Titr" pitchFamily="2" charset="-78"/>
              </a:rPr>
              <a:t>ب</a:t>
            </a:r>
            <a:r>
              <a:rPr lang="fa-IR" sz="3200" dirty="0" smtClean="0">
                <a:cs typeface="B Titr" pitchFamily="2" charset="-78"/>
              </a:rPr>
              <a:t> در قبال چشم پوشی </a:t>
            </a:r>
            <a:r>
              <a:rPr lang="fa-IR" sz="3200" dirty="0" smtClean="0">
                <a:solidFill>
                  <a:srgbClr val="00FF00"/>
                </a:solidFill>
                <a:cs typeface="B Titr" pitchFamily="2" charset="-78"/>
              </a:rPr>
              <a:t>الف</a:t>
            </a:r>
            <a:r>
              <a:rPr lang="fa-IR" sz="3200" dirty="0" smtClean="0">
                <a:cs typeface="B Titr" pitchFamily="2" charset="-78"/>
              </a:rPr>
              <a:t> از حق خود به نفع </a:t>
            </a:r>
            <a:r>
              <a:rPr lang="fa-IR" sz="3200" dirty="0" smtClean="0">
                <a:solidFill>
                  <a:srgbClr val="00FF00"/>
                </a:solidFill>
                <a:cs typeface="B Titr" pitchFamily="2" charset="-78"/>
              </a:rPr>
              <a:t>ب </a:t>
            </a:r>
            <a:r>
              <a:rPr lang="fa-IR" sz="3200" dirty="0" smtClean="0">
                <a:cs typeface="B Titr" pitchFamily="2" charset="-78"/>
              </a:rPr>
              <a:t> از هیچ حق خود به نفع </a:t>
            </a:r>
            <a:r>
              <a:rPr lang="fa-IR" sz="3200" dirty="0" smtClean="0">
                <a:solidFill>
                  <a:srgbClr val="00FF00"/>
                </a:solidFill>
                <a:cs typeface="B Titr" pitchFamily="2" charset="-78"/>
              </a:rPr>
              <a:t>الف</a:t>
            </a:r>
            <a:r>
              <a:rPr lang="fa-IR" sz="3200" dirty="0" smtClean="0">
                <a:cs typeface="B Titr" pitchFamily="2" charset="-78"/>
              </a:rPr>
              <a:t> چشم پوشی نکرده است بلکه یکی دیگر از حقوق مغصوب </a:t>
            </a:r>
            <a:r>
              <a:rPr lang="fa-IR" sz="3200" dirty="0" smtClean="0">
                <a:solidFill>
                  <a:srgbClr val="00FF00"/>
                </a:solidFill>
                <a:cs typeface="B Titr" pitchFamily="2" charset="-78"/>
              </a:rPr>
              <a:t>الف</a:t>
            </a:r>
            <a:r>
              <a:rPr lang="fa-IR" sz="3200" dirty="0" smtClean="0">
                <a:cs typeface="B Titr" pitchFamily="2" charset="-78"/>
              </a:rPr>
              <a:t> را به او باز گردانده است.</a:t>
            </a:r>
          </a:p>
          <a:p>
            <a:pPr algn="r" rtl="1"/>
            <a:r>
              <a:rPr lang="fa-IR" sz="3200" dirty="0" smtClean="0">
                <a:cs typeface="B Titr" pitchFamily="2" charset="-78"/>
              </a:rPr>
              <a:t>این گونه توافق ها </a:t>
            </a:r>
            <a:r>
              <a:rPr lang="fa-IR" sz="3200" dirty="0" smtClean="0">
                <a:solidFill>
                  <a:srgbClr val="FF0000"/>
                </a:solidFill>
                <a:cs typeface="B Titr" pitchFamily="2" charset="-78"/>
              </a:rPr>
              <a:t>استعماری ترین و ظالمانه ترین </a:t>
            </a:r>
            <a:r>
              <a:rPr lang="fa-IR" sz="3200" dirty="0" smtClean="0">
                <a:cs typeface="B Titr" pitchFamily="2" charset="-78"/>
              </a:rPr>
              <a:t>گونه توافق ها می باشند که تحت فشار و تهدید به کشور ها تحمیل می شوند. </a:t>
            </a:r>
            <a:endParaRPr lang="en-US" sz="3200" dirty="0">
              <a:cs typeface="B Titr" pitchFamily="2" charset="-78"/>
            </a:endParaRPr>
          </a:p>
        </p:txBody>
      </p:sp>
    </p:spTree>
    <p:extLst>
      <p:ext uri="{BB962C8B-B14F-4D97-AF65-F5344CB8AC3E}">
        <p14:creationId xmlns:p14="http://schemas.microsoft.com/office/powerpoint/2010/main" val="2509036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70C0"/>
                </a:solidFill>
                <a:cs typeface="B Titr" pitchFamily="2" charset="-78"/>
              </a:rPr>
              <a:t>تطبیق به توافقنامه ژنو</a:t>
            </a:r>
            <a:endParaRPr lang="en-US" sz="4000" dirty="0">
              <a:solidFill>
                <a:srgbClr val="0070C0"/>
              </a:solidFill>
              <a:cs typeface="B Titr" pitchFamily="2" charset="-78"/>
            </a:endParaRPr>
          </a:p>
        </p:txBody>
      </p:sp>
      <p:sp>
        <p:nvSpPr>
          <p:cNvPr id="3" name="Content Placeholder 2"/>
          <p:cNvSpPr>
            <a:spLocks noGrp="1"/>
          </p:cNvSpPr>
          <p:nvPr>
            <p:ph sz="quarter" idx="13"/>
          </p:nvPr>
        </p:nvSpPr>
        <p:spPr>
          <a:xfrm>
            <a:off x="228600" y="1600200"/>
            <a:ext cx="8534400" cy="4800600"/>
          </a:xfrm>
        </p:spPr>
        <p:txBody>
          <a:bodyPr>
            <a:normAutofit/>
          </a:bodyPr>
          <a:lstStyle/>
          <a:p>
            <a:pPr algn="r" rtl="1"/>
            <a:r>
              <a:rPr lang="fa-IR" sz="2800" dirty="0" smtClean="0">
                <a:solidFill>
                  <a:srgbClr val="00B050"/>
                </a:solidFill>
                <a:cs typeface="B Titr" pitchFamily="2" charset="-78"/>
              </a:rPr>
              <a:t>برخی از تعهدات ایران در توافقنامه ژنو:</a:t>
            </a:r>
          </a:p>
          <a:p>
            <a:pPr algn="r" rtl="1"/>
            <a:r>
              <a:rPr lang="fa-IR" sz="2800" dirty="0" smtClean="0">
                <a:cs typeface="B Titr" pitchFamily="2" charset="-78"/>
              </a:rPr>
              <a:t>غني </a:t>
            </a:r>
            <a:r>
              <a:rPr lang="fa-IR" sz="2800" dirty="0">
                <a:cs typeface="B Titr" pitchFamily="2" charset="-78"/>
              </a:rPr>
              <a:t>سازي اورانيوم بالاتر از 5% کاملا متوقف مي شود.</a:t>
            </a:r>
          </a:p>
          <a:p>
            <a:pPr algn="r" rtl="1"/>
            <a:r>
              <a:rPr lang="fa-IR" sz="2800" dirty="0" smtClean="0">
                <a:cs typeface="B Titr" pitchFamily="2" charset="-78"/>
              </a:rPr>
              <a:t>نیمی </a:t>
            </a:r>
            <a:r>
              <a:rPr lang="fa-IR" sz="2800" dirty="0">
                <a:cs typeface="B Titr" pitchFamily="2" charset="-78"/>
              </a:rPr>
              <a:t>از اورانیوم20 درصد غني شده اکسید می شود و نیم دیگر به کمتر از 5 درصد رقیق می </a:t>
            </a:r>
            <a:r>
              <a:rPr lang="fa-IR" sz="2800" dirty="0" smtClean="0">
                <a:cs typeface="B Titr" pitchFamily="2" charset="-78"/>
              </a:rPr>
              <a:t>شود.</a:t>
            </a:r>
          </a:p>
          <a:p>
            <a:pPr algn="r" rtl="1"/>
            <a:r>
              <a:rPr lang="fa-IR" sz="2800" dirty="0" smtClean="0">
                <a:cs typeface="B Titr" pitchFamily="2" charset="-78"/>
              </a:rPr>
              <a:t>فعاليت </a:t>
            </a:r>
            <a:r>
              <a:rPr lang="fa-IR" sz="2800" dirty="0">
                <a:cs typeface="B Titr" pitchFamily="2" charset="-78"/>
              </a:rPr>
              <a:t>در اراک و نطنز و فردو به هيچ عنوان نبايد گسترش يابد.</a:t>
            </a:r>
          </a:p>
          <a:p>
            <a:pPr algn="r" rtl="1"/>
            <a:r>
              <a:rPr lang="fa-IR" sz="2800" dirty="0" smtClean="0">
                <a:cs typeface="B Titr" pitchFamily="2" charset="-78"/>
              </a:rPr>
              <a:t>در </a:t>
            </a:r>
            <a:r>
              <a:rPr lang="fa-IR" sz="2800" dirty="0">
                <a:cs typeface="B Titr" pitchFamily="2" charset="-78"/>
              </a:rPr>
              <a:t>نطنز هيچ ماشين جديدي نصب نشود.</a:t>
            </a:r>
          </a:p>
          <a:p>
            <a:pPr algn="r" rtl="1"/>
            <a:r>
              <a:rPr lang="fa-IR" sz="2800" dirty="0" smtClean="0">
                <a:cs typeface="B Titr" pitchFamily="2" charset="-78"/>
              </a:rPr>
              <a:t>ماشين </a:t>
            </a:r>
            <a:r>
              <a:rPr lang="fa-IR" sz="2800" dirty="0">
                <a:cs typeface="B Titr" pitchFamily="2" charset="-78"/>
              </a:rPr>
              <a:t>هاي جديدی نصب شده ولي فعال نشده، فعال نمی شود.</a:t>
            </a:r>
          </a:p>
          <a:p>
            <a:pPr algn="r" rtl="1"/>
            <a:endParaRPr lang="en-US" sz="2800" dirty="0">
              <a:cs typeface="B Titr" pitchFamily="2" charset="-78"/>
            </a:endParaRPr>
          </a:p>
        </p:txBody>
      </p:sp>
    </p:spTree>
    <p:extLst>
      <p:ext uri="{BB962C8B-B14F-4D97-AF65-F5344CB8AC3E}">
        <p14:creationId xmlns:p14="http://schemas.microsoft.com/office/powerpoint/2010/main" val="20118067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r" rtl="1"/>
            <a:r>
              <a:rPr lang="fa-IR" sz="4000" dirty="0" smtClean="0">
                <a:solidFill>
                  <a:srgbClr val="00B050"/>
                </a:solidFill>
                <a:cs typeface="B Titr" pitchFamily="2" charset="-78"/>
              </a:rPr>
              <a:t>برخی از تعهدات ایران در توافق نامه ژنو</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152400" y="1600200"/>
            <a:ext cx="8382000" cy="4953000"/>
          </a:xfrm>
        </p:spPr>
        <p:txBody>
          <a:bodyPr>
            <a:noAutofit/>
          </a:bodyPr>
          <a:lstStyle/>
          <a:p>
            <a:pPr lvl="0" algn="r" rtl="1"/>
            <a:r>
              <a:rPr lang="ar-SA" sz="3200" dirty="0">
                <a:cs typeface="B Titr" pitchFamily="2" charset="-78"/>
              </a:rPr>
              <a:t>در اراک آب سنگين به تاسيسات حمل نمي شود.</a:t>
            </a:r>
            <a:endParaRPr lang="en-US" sz="3200" dirty="0">
              <a:cs typeface="B Titr" pitchFamily="2" charset="-78"/>
            </a:endParaRPr>
          </a:p>
          <a:p>
            <a:pPr lvl="0" algn="r" rtl="1"/>
            <a:r>
              <a:rPr lang="ar-SA" sz="3200" dirty="0">
                <a:cs typeface="B Titr" pitchFamily="2" charset="-78"/>
              </a:rPr>
              <a:t>هيچ نوع فعاليت بازفرآوري انجام نمي شود. (به معناي تعطيل شدن تمامي فعاليت هاي آب سنگين)</a:t>
            </a:r>
            <a:endParaRPr lang="en-US" sz="3200" dirty="0">
              <a:cs typeface="B Titr" pitchFamily="2" charset="-78"/>
            </a:endParaRPr>
          </a:p>
          <a:p>
            <a:pPr lvl="0" algn="r" rtl="1"/>
            <a:r>
              <a:rPr lang="ar-SA" sz="3200" dirty="0">
                <a:cs typeface="B Titr" pitchFamily="2" charset="-78"/>
              </a:rPr>
              <a:t>هيچ نوع تاسيسات بازفرآوري ساخته نمي شود.</a:t>
            </a:r>
            <a:endParaRPr lang="en-US" sz="3200" dirty="0">
              <a:cs typeface="B Titr" pitchFamily="2" charset="-78"/>
            </a:endParaRPr>
          </a:p>
          <a:p>
            <a:pPr lvl="0" algn="r" rtl="1"/>
            <a:r>
              <a:rPr lang="ar-SA" sz="3200" dirty="0">
                <a:cs typeface="B Titr" pitchFamily="2" charset="-78"/>
              </a:rPr>
              <a:t>راکتور اراک سوخت گذاري نمي شود. </a:t>
            </a:r>
            <a:endParaRPr lang="en-US" sz="3200" dirty="0">
              <a:cs typeface="B Titr" pitchFamily="2" charset="-78"/>
            </a:endParaRPr>
          </a:p>
          <a:p>
            <a:pPr lvl="0" algn="r" rtl="1"/>
            <a:r>
              <a:rPr lang="ar-SA" sz="3200" dirty="0">
                <a:cs typeface="B Titr" pitchFamily="2" charset="-78"/>
              </a:rPr>
              <a:t>سوخت جديد براي راکتور اراک توليد نمي شود.</a:t>
            </a:r>
            <a:endParaRPr lang="en-US" sz="3200" dirty="0">
              <a:cs typeface="B Titr" pitchFamily="2" charset="-78"/>
            </a:endParaRPr>
          </a:p>
          <a:p>
            <a:pPr lvl="0" algn="r" rtl="1"/>
            <a:r>
              <a:rPr lang="ar-SA" sz="3200" dirty="0">
                <a:cs typeface="B Titr" pitchFamily="2" charset="-78"/>
              </a:rPr>
              <a:t>سوخت «توليد شده» براي راکتور اراک «تست» نمي شود.</a:t>
            </a:r>
            <a:endParaRPr lang="en-US" sz="3200" dirty="0">
              <a:cs typeface="B Titr" pitchFamily="2" charset="-78"/>
            </a:endParaRPr>
          </a:p>
          <a:p>
            <a:pPr algn="r" rtl="1"/>
            <a:endParaRPr lang="en-US" sz="3200" dirty="0">
              <a:cs typeface="B Titr" pitchFamily="2" charset="-78"/>
            </a:endParaRPr>
          </a:p>
        </p:txBody>
      </p:sp>
    </p:spTree>
    <p:extLst>
      <p:ext uri="{BB962C8B-B14F-4D97-AF65-F5344CB8AC3E}">
        <p14:creationId xmlns:p14="http://schemas.microsoft.com/office/powerpoint/2010/main" val="1361959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886"/>
            <a:ext cx="7924800" cy="1143000"/>
          </a:xfrm>
        </p:spPr>
        <p:txBody>
          <a:bodyPr/>
          <a:lstStyle/>
          <a:p>
            <a:pPr algn="ctr"/>
            <a:r>
              <a:rPr lang="fa-IR" sz="4000" dirty="0">
                <a:solidFill>
                  <a:srgbClr val="00B050"/>
                </a:solidFill>
                <a:cs typeface="B Titr" pitchFamily="2" charset="-78"/>
              </a:rPr>
              <a:t>برخی از تعهدات ایران در توافق نامه ژنو</a:t>
            </a:r>
            <a:endParaRPr lang="en-US" sz="4000" dirty="0"/>
          </a:p>
        </p:txBody>
      </p:sp>
      <p:sp>
        <p:nvSpPr>
          <p:cNvPr id="3" name="Content Placeholder 2"/>
          <p:cNvSpPr>
            <a:spLocks noGrp="1"/>
          </p:cNvSpPr>
          <p:nvPr>
            <p:ph sz="quarter" idx="13"/>
          </p:nvPr>
        </p:nvSpPr>
        <p:spPr/>
        <p:txBody>
          <a:bodyPr>
            <a:noAutofit/>
          </a:bodyPr>
          <a:lstStyle/>
          <a:p>
            <a:pPr algn="r" rtl="1"/>
            <a:r>
              <a:rPr lang="fa-IR" sz="2800" dirty="0">
                <a:cs typeface="B Titr" pitchFamily="2" charset="-78"/>
              </a:rPr>
              <a:t>توصيف و شرحي کامل از گستره عمليات‌هاي هر يک از تأسيساتي که به طور خاص به فعاليت‌هاي هسته‌اي مشغول هستند ارائه مي شود.</a:t>
            </a:r>
          </a:p>
          <a:p>
            <a:pPr algn="r" rtl="1"/>
            <a:r>
              <a:rPr lang="fa-IR" sz="2800" dirty="0" smtClean="0">
                <a:cs typeface="B Titr" pitchFamily="2" charset="-78"/>
              </a:rPr>
              <a:t>ارائه </a:t>
            </a:r>
            <a:r>
              <a:rPr lang="fa-IR" sz="2800" dirty="0">
                <a:cs typeface="B Titr" pitchFamily="2" charset="-78"/>
              </a:rPr>
              <a:t>اطلاعات در مورد معادن موجود در کشور</a:t>
            </a:r>
          </a:p>
          <a:p>
            <a:pPr algn="r" rtl="1"/>
            <a:r>
              <a:rPr lang="fa-IR" sz="2800" dirty="0" smtClean="0">
                <a:cs typeface="B Titr" pitchFamily="2" charset="-78"/>
              </a:rPr>
              <a:t>ارائه </a:t>
            </a:r>
            <a:r>
              <a:rPr lang="fa-IR" sz="2800" dirty="0">
                <a:cs typeface="B Titr" pitchFamily="2" charset="-78"/>
              </a:rPr>
              <a:t>اطلاعات درباره شرکت‌هاي نورد اورانيوم</a:t>
            </a:r>
          </a:p>
          <a:p>
            <a:pPr algn="r" rtl="1"/>
            <a:r>
              <a:rPr lang="fa-IR" sz="2800" dirty="0" smtClean="0">
                <a:cs typeface="B Titr" pitchFamily="2" charset="-78"/>
              </a:rPr>
              <a:t>دسترسي </a:t>
            </a:r>
            <a:r>
              <a:rPr lang="fa-IR" sz="2800" dirty="0">
                <a:cs typeface="B Titr" pitchFamily="2" charset="-78"/>
              </a:rPr>
              <a:t>به بايگاني دوربين هاي آفلاين</a:t>
            </a:r>
          </a:p>
          <a:p>
            <a:pPr algn="r" rtl="1"/>
            <a:r>
              <a:rPr lang="fa-IR" sz="2800" dirty="0" smtClean="0">
                <a:cs typeface="B Titr" pitchFamily="2" charset="-78"/>
              </a:rPr>
              <a:t>دسترسي </a:t>
            </a:r>
            <a:r>
              <a:rPr lang="fa-IR" sz="2800" dirty="0">
                <a:cs typeface="B Titr" pitchFamily="2" charset="-78"/>
              </a:rPr>
              <a:t>به کارگاه هاي مونتاژ</a:t>
            </a:r>
          </a:p>
          <a:p>
            <a:pPr algn="r" rtl="1"/>
            <a:r>
              <a:rPr lang="fa-IR" sz="2800" dirty="0" smtClean="0">
                <a:cs typeface="B Titr" pitchFamily="2" charset="-78"/>
              </a:rPr>
              <a:t>دسترسي </a:t>
            </a:r>
            <a:r>
              <a:rPr lang="fa-IR" sz="2800" dirty="0">
                <a:cs typeface="B Titr" pitchFamily="2" charset="-78"/>
              </a:rPr>
              <a:t>به توليد چرخنده هاي سانتريفيوژ</a:t>
            </a:r>
          </a:p>
          <a:p>
            <a:pPr algn="r" rtl="1"/>
            <a:r>
              <a:rPr lang="ar-SA" sz="2800" dirty="0" smtClean="0">
                <a:cs typeface="B Titr" pitchFamily="2" charset="-78"/>
              </a:rPr>
              <a:t>عدم </a:t>
            </a:r>
            <a:r>
              <a:rPr lang="ar-SA" sz="2800" dirty="0">
                <a:cs typeface="B Titr" pitchFamily="2" charset="-78"/>
              </a:rPr>
              <a:t>توليد ماشين بيشتر در کارگاه ها جز براي جانشيني</a:t>
            </a:r>
            <a:endParaRPr lang="en-US" sz="2800" dirty="0">
              <a:cs typeface="B Titr" pitchFamily="2" charset="-78"/>
            </a:endParaRPr>
          </a:p>
          <a:p>
            <a:pPr algn="r" rtl="1"/>
            <a:endParaRPr lang="en-US" sz="2800" dirty="0">
              <a:cs typeface="B Titr" pitchFamily="2" charset="-78"/>
            </a:endParaRPr>
          </a:p>
        </p:txBody>
      </p:sp>
    </p:spTree>
    <p:extLst>
      <p:ext uri="{BB962C8B-B14F-4D97-AF65-F5344CB8AC3E}">
        <p14:creationId xmlns:p14="http://schemas.microsoft.com/office/powerpoint/2010/main" val="17952182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685800"/>
          </a:xfrm>
        </p:spPr>
        <p:txBody>
          <a:bodyPr/>
          <a:lstStyle/>
          <a:p>
            <a:pPr algn="ctr" rtl="1"/>
            <a:r>
              <a:rPr lang="fa-IR" sz="4000" dirty="0">
                <a:solidFill>
                  <a:srgbClr val="00B050"/>
                </a:solidFill>
                <a:cs typeface="B Titr" pitchFamily="2" charset="-78"/>
              </a:rPr>
              <a:t>ستانده های توافق ژنو:</a:t>
            </a:r>
            <a:endParaRPr lang="en-US" sz="4000" dirty="0">
              <a:solidFill>
                <a:srgbClr val="00B050"/>
              </a:solidFill>
            </a:endParaRPr>
          </a:p>
        </p:txBody>
      </p:sp>
      <p:sp>
        <p:nvSpPr>
          <p:cNvPr id="3" name="Content Placeholder 2"/>
          <p:cNvSpPr>
            <a:spLocks noGrp="1"/>
          </p:cNvSpPr>
          <p:nvPr>
            <p:ph sz="quarter" idx="13"/>
          </p:nvPr>
        </p:nvSpPr>
        <p:spPr>
          <a:xfrm>
            <a:off x="228600" y="1143000"/>
            <a:ext cx="8534400" cy="5257800"/>
          </a:xfrm>
        </p:spPr>
        <p:txBody>
          <a:bodyPr>
            <a:noAutofit/>
          </a:bodyPr>
          <a:lstStyle/>
          <a:p>
            <a:pPr algn="r" rtl="1"/>
            <a:r>
              <a:rPr lang="fa-IR" sz="2000" dirty="0" smtClean="0">
                <a:cs typeface="B Titr" pitchFamily="2" charset="-78"/>
              </a:rPr>
              <a:t>1. اجازه فروش نفت در حد فعلی. </a:t>
            </a:r>
          </a:p>
          <a:p>
            <a:pPr algn="r" rtl="1"/>
            <a:r>
              <a:rPr lang="fa-IR" sz="2000" dirty="0" smtClean="0">
                <a:cs typeface="B Titr" pitchFamily="2" charset="-78"/>
              </a:rPr>
              <a:t>2. دريافت 4/2 میلیارد دلار از </a:t>
            </a:r>
            <a:r>
              <a:rPr lang="fa-IR" sz="2000" dirty="0">
                <a:cs typeface="B Titr" pitchFamily="2" charset="-78"/>
              </a:rPr>
              <a:t>پول نفتي که از اين پس فروخته مي شود.</a:t>
            </a:r>
          </a:p>
          <a:p>
            <a:pPr algn="r" rtl="1"/>
            <a:r>
              <a:rPr lang="fa-IR" sz="2000" dirty="0">
                <a:cs typeface="B Titr" pitchFamily="2" charset="-78"/>
              </a:rPr>
              <a:t>2</a:t>
            </a:r>
            <a:r>
              <a:rPr lang="fa-IR" sz="2000" dirty="0" smtClean="0">
                <a:cs typeface="B Titr" pitchFamily="2" charset="-78"/>
              </a:rPr>
              <a:t>. برقراري </a:t>
            </a:r>
            <a:r>
              <a:rPr lang="fa-IR" sz="2000" dirty="0">
                <a:cs typeface="B Titr" pitchFamily="2" charset="-78"/>
              </a:rPr>
              <a:t>بيمه حمل و نقل براي صادرات نفت ايران «با ميزان فعلي»</a:t>
            </a:r>
          </a:p>
          <a:p>
            <a:pPr algn="r" rtl="1"/>
            <a:r>
              <a:rPr lang="fa-IR" sz="2000" dirty="0">
                <a:cs typeface="B Titr" pitchFamily="2" charset="-78"/>
              </a:rPr>
              <a:t>3</a:t>
            </a:r>
            <a:r>
              <a:rPr lang="fa-IR" sz="2000" dirty="0" smtClean="0">
                <a:cs typeface="B Titr" pitchFamily="2" charset="-78"/>
              </a:rPr>
              <a:t>. «</a:t>
            </a:r>
            <a:r>
              <a:rPr lang="fa-IR" sz="2000" dirty="0">
                <a:cs typeface="B Titr" pitchFamily="2" charset="-78"/>
              </a:rPr>
              <a:t>تعليق» تحريم صادرات پتروشمي ايران</a:t>
            </a:r>
          </a:p>
          <a:p>
            <a:pPr algn="r" rtl="1"/>
            <a:r>
              <a:rPr lang="fa-IR" sz="2000" dirty="0">
                <a:cs typeface="B Titr" pitchFamily="2" charset="-78"/>
              </a:rPr>
              <a:t>4</a:t>
            </a:r>
            <a:r>
              <a:rPr lang="fa-IR" sz="2000" dirty="0" smtClean="0">
                <a:cs typeface="B Titr" pitchFamily="2" charset="-78"/>
              </a:rPr>
              <a:t>. «</a:t>
            </a:r>
            <a:r>
              <a:rPr lang="fa-IR" sz="2000" dirty="0">
                <a:cs typeface="B Titr" pitchFamily="2" charset="-78"/>
              </a:rPr>
              <a:t>تعليق» تحريم طلا و فلزات گرانبها</a:t>
            </a:r>
          </a:p>
          <a:p>
            <a:pPr algn="r" rtl="1"/>
            <a:r>
              <a:rPr lang="fa-IR" sz="2000" dirty="0">
                <a:cs typeface="B Titr" pitchFamily="2" charset="-78"/>
              </a:rPr>
              <a:t>5</a:t>
            </a:r>
            <a:r>
              <a:rPr lang="fa-IR" sz="2000" dirty="0" smtClean="0">
                <a:cs typeface="B Titr" pitchFamily="2" charset="-78"/>
              </a:rPr>
              <a:t>. «</a:t>
            </a:r>
            <a:r>
              <a:rPr lang="fa-IR" sz="2000" dirty="0">
                <a:cs typeface="B Titr" pitchFamily="2" charset="-78"/>
              </a:rPr>
              <a:t>تعليق» تحريم خودرو</a:t>
            </a:r>
          </a:p>
          <a:p>
            <a:pPr algn="r" rtl="1"/>
            <a:r>
              <a:rPr lang="fa-IR" sz="2000" dirty="0">
                <a:cs typeface="B Titr" pitchFamily="2" charset="-78"/>
              </a:rPr>
              <a:t>6</a:t>
            </a:r>
            <a:r>
              <a:rPr lang="fa-IR" sz="2000" dirty="0" smtClean="0">
                <a:cs typeface="B Titr" pitchFamily="2" charset="-78"/>
              </a:rPr>
              <a:t>. «</a:t>
            </a:r>
            <a:r>
              <a:rPr lang="fa-IR" sz="2000" dirty="0">
                <a:cs typeface="B Titr" pitchFamily="2" charset="-78"/>
              </a:rPr>
              <a:t>تعليق» تحريم قطعات هواپيما</a:t>
            </a:r>
          </a:p>
          <a:p>
            <a:pPr algn="r" rtl="1"/>
            <a:r>
              <a:rPr lang="fa-IR" sz="2000" dirty="0">
                <a:cs typeface="B Titr" pitchFamily="2" charset="-78"/>
              </a:rPr>
              <a:t>7</a:t>
            </a:r>
            <a:r>
              <a:rPr lang="fa-IR" sz="2000" dirty="0" smtClean="0">
                <a:cs typeface="B Titr" pitchFamily="2" charset="-78"/>
              </a:rPr>
              <a:t>. «</a:t>
            </a:r>
            <a:r>
              <a:rPr lang="fa-IR" sz="2000" dirty="0">
                <a:cs typeface="B Titr" pitchFamily="2" charset="-78"/>
              </a:rPr>
              <a:t>تعليق» تحريم خطوط هوايي بويژه ايران اير</a:t>
            </a:r>
          </a:p>
          <a:p>
            <a:pPr algn="r" rtl="1"/>
            <a:r>
              <a:rPr lang="fa-IR" sz="2000" dirty="0">
                <a:cs typeface="B Titr" pitchFamily="2" charset="-78"/>
              </a:rPr>
              <a:t>8</a:t>
            </a:r>
            <a:r>
              <a:rPr lang="fa-IR" sz="2000" dirty="0" smtClean="0">
                <a:cs typeface="B Titr" pitchFamily="2" charset="-78"/>
              </a:rPr>
              <a:t>. عدم </a:t>
            </a:r>
            <a:r>
              <a:rPr lang="fa-IR" sz="2000" dirty="0">
                <a:cs typeface="B Titr" pitchFamily="2" charset="-78"/>
              </a:rPr>
              <a:t>اعمال «تحريم جديد» در شوراي امنيت، اروپا و امريکا</a:t>
            </a:r>
          </a:p>
          <a:p>
            <a:pPr algn="r" rtl="1"/>
            <a:r>
              <a:rPr lang="fa-IR" sz="2000" dirty="0">
                <a:cs typeface="B Titr" pitchFamily="2" charset="-78"/>
              </a:rPr>
              <a:t>9</a:t>
            </a:r>
            <a:r>
              <a:rPr lang="fa-IR" sz="2000" dirty="0" smtClean="0">
                <a:cs typeface="B Titr" pitchFamily="2" charset="-78"/>
              </a:rPr>
              <a:t>. ايجاد </a:t>
            </a:r>
            <a:r>
              <a:rPr lang="fa-IR" sz="2000" dirty="0">
                <a:cs typeface="B Titr" pitchFamily="2" charset="-78"/>
              </a:rPr>
              <a:t>يک کانال مالي با استفاده از عوايد نفتي خود ايران که در خارج از اين کشور مسدود شده براي خريد حصولات خوراکي و کشاورزي، دارو، ادوات پزشکي و خسارات پزشکي که در خارج بر ايران تحميل شده</a:t>
            </a:r>
            <a:r>
              <a:rPr lang="fa-IR" sz="2000" dirty="0" smtClean="0">
                <a:cs typeface="B Titr" pitchFamily="2" charset="-78"/>
              </a:rPr>
              <a:t>.</a:t>
            </a:r>
            <a:endParaRPr lang="fa-IR" sz="2000" dirty="0">
              <a:cs typeface="B Titr" pitchFamily="2" charset="-78"/>
            </a:endParaRPr>
          </a:p>
        </p:txBody>
      </p:sp>
    </p:spTree>
    <p:extLst>
      <p:ext uri="{BB962C8B-B14F-4D97-AF65-F5344CB8AC3E}">
        <p14:creationId xmlns:p14="http://schemas.microsoft.com/office/powerpoint/2010/main" val="3904765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fa-IR" sz="4000" dirty="0" smtClean="0">
                <a:solidFill>
                  <a:srgbClr val="00B050"/>
                </a:solidFill>
                <a:cs typeface="B Titr" pitchFamily="2" charset="-78"/>
              </a:rPr>
              <a:t>نتیجه گیری</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32657" y="1219200"/>
            <a:ext cx="8839200" cy="4800600"/>
          </a:xfrm>
        </p:spPr>
        <p:txBody>
          <a:bodyPr>
            <a:noAutofit/>
          </a:bodyPr>
          <a:lstStyle/>
          <a:p>
            <a:pPr algn="r" rtl="1">
              <a:lnSpc>
                <a:spcPct val="150000"/>
              </a:lnSpc>
            </a:pPr>
            <a:r>
              <a:rPr lang="fa-IR" sz="2000" dirty="0" smtClean="0">
                <a:cs typeface="B Titr" pitchFamily="2" charset="-78"/>
              </a:rPr>
              <a:t>همان گونه که ملاحظه می شود ایران متعهد شده است از برخی حقوق هسته ای خود صرفنظر کند. در عوض به ایران اجازه داده شده 4/2 میلیارد دلار از پول نفت خود را که فروخته دریافت کند. محصولات پتروشیمی تولید خود را صادر کند. کشتی هایش را با پول خودش بیمه کند و ...</a:t>
            </a:r>
          </a:p>
          <a:p>
            <a:pPr algn="r" rtl="1">
              <a:lnSpc>
                <a:spcPct val="150000"/>
              </a:lnSpc>
            </a:pPr>
            <a:r>
              <a:rPr lang="fa-IR" sz="2000" dirty="0" smtClean="0">
                <a:cs typeface="B Titr" pitchFamily="2" charset="-78"/>
              </a:rPr>
              <a:t>تمام مواردی که ایران در عوض چشم پوشی از حقوق هسته ای خود دریافت داشته است نه حقوق طرف مقابل که مجددا حقوق خود ایران می باشد. یعنی هم داده و هم ستانده حقوق ایران می باشد. طرف مقابل در قبال چشم پوشی ایران از حقوق هسته ای </a:t>
            </a:r>
            <a:r>
              <a:rPr lang="fa-IR" sz="2000" u="sng" dirty="0" smtClean="0">
                <a:solidFill>
                  <a:srgbClr val="FF0000"/>
                </a:solidFill>
                <a:cs typeface="B Titr" pitchFamily="2" charset="-78"/>
              </a:rPr>
              <a:t>حتی سر سوزنی از حقوق خود را به ایران و اگذار نکرده است.</a:t>
            </a:r>
            <a:r>
              <a:rPr lang="fa-IR" sz="2000" dirty="0" smtClean="0">
                <a:cs typeface="B Titr" pitchFamily="2" charset="-78"/>
              </a:rPr>
              <a:t> بنابراین علی رغم همه تبلیغات و تلقینات و تاج های گلی که نثار امضا کنندگان این توافقنامه شده است </a:t>
            </a:r>
          </a:p>
          <a:p>
            <a:pPr marL="0" indent="0" algn="ctr" rtl="1">
              <a:lnSpc>
                <a:spcPct val="150000"/>
              </a:lnSpc>
              <a:buNone/>
            </a:pPr>
            <a:r>
              <a:rPr lang="fa-IR" sz="2800" u="sng" dirty="0" smtClean="0">
                <a:solidFill>
                  <a:srgbClr val="FF0000"/>
                </a:solidFill>
                <a:cs typeface="B Titr" pitchFamily="2" charset="-78"/>
              </a:rPr>
              <a:t>توافقنامه ژنو جزء استعماری ترین توافق های تاریخ ایران می باشد.</a:t>
            </a:r>
            <a:endParaRPr lang="en-US" sz="2800" u="sng" dirty="0">
              <a:solidFill>
                <a:srgbClr val="FF0000"/>
              </a:solidFill>
              <a:cs typeface="B Titr" pitchFamily="2" charset="-78"/>
            </a:endParaRPr>
          </a:p>
        </p:txBody>
      </p:sp>
    </p:spTree>
    <p:extLst>
      <p:ext uri="{BB962C8B-B14F-4D97-AF65-F5344CB8AC3E}">
        <p14:creationId xmlns:p14="http://schemas.microsoft.com/office/powerpoint/2010/main" val="2027745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7924800" cy="1143000"/>
          </a:xfrm>
        </p:spPr>
        <p:txBody>
          <a:bodyPr/>
          <a:lstStyle/>
          <a:p>
            <a:pPr algn="ctr" rtl="1"/>
            <a:r>
              <a:rPr lang="fa-IR" sz="5400" dirty="0" smtClean="0">
                <a:solidFill>
                  <a:srgbClr val="FFFF00"/>
                </a:solidFill>
                <a:cs typeface="B Titr" pitchFamily="2" charset="-78"/>
              </a:rPr>
              <a:t>بررسی </a:t>
            </a:r>
            <a:r>
              <a:rPr lang="fa-IR" sz="5400" dirty="0">
                <a:solidFill>
                  <a:srgbClr val="FFFF00"/>
                </a:solidFill>
                <a:cs typeface="B Titr" pitchFamily="2" charset="-78"/>
              </a:rPr>
              <a:t>نیمه تفصیلی توافق ژنو</a:t>
            </a:r>
            <a:endParaRPr lang="en-US" sz="5400" dirty="0">
              <a:solidFill>
                <a:srgbClr val="FFFF00"/>
              </a:solidFill>
              <a:cs typeface="B Titr" pitchFamily="2" charset="-78"/>
            </a:endParaRPr>
          </a:p>
        </p:txBody>
      </p:sp>
    </p:spTree>
    <p:extLst>
      <p:ext uri="{BB962C8B-B14F-4D97-AF65-F5344CB8AC3E}">
        <p14:creationId xmlns:p14="http://schemas.microsoft.com/office/powerpoint/2010/main" val="3479179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50"/>
                </a:solidFill>
                <a:cs typeface="B Titr" pitchFamily="2" charset="-78"/>
              </a:rPr>
              <a:t>دو خواسته اساسی ملت از دولتمردان</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533400" y="2209800"/>
            <a:ext cx="7924800" cy="4114800"/>
          </a:xfrm>
        </p:spPr>
        <p:txBody>
          <a:bodyPr>
            <a:normAutofit/>
          </a:bodyPr>
          <a:lstStyle/>
          <a:p>
            <a:pPr algn="r" rtl="1">
              <a:lnSpc>
                <a:spcPct val="200000"/>
              </a:lnSpc>
              <a:buFont typeface="+mj-lt"/>
              <a:buAutoNum type="arabicPeriod"/>
            </a:pPr>
            <a:r>
              <a:rPr lang="fa-IR" sz="4000" dirty="0" smtClean="0">
                <a:cs typeface="B Titr" pitchFamily="2" charset="-78"/>
              </a:rPr>
              <a:t>استیفای حقوق هسته ای</a:t>
            </a:r>
          </a:p>
          <a:p>
            <a:pPr algn="r" rtl="1">
              <a:lnSpc>
                <a:spcPct val="200000"/>
              </a:lnSpc>
              <a:buFont typeface="+mj-lt"/>
              <a:buAutoNum type="arabicPeriod"/>
            </a:pPr>
            <a:r>
              <a:rPr lang="fa-IR" sz="4000" u="sng" dirty="0" smtClean="0">
                <a:solidFill>
                  <a:srgbClr val="FF0000"/>
                </a:solidFill>
                <a:cs typeface="B Titr" pitchFamily="2" charset="-78"/>
              </a:rPr>
              <a:t>لغو</a:t>
            </a:r>
            <a:r>
              <a:rPr lang="fa-IR" sz="4000" dirty="0" smtClean="0">
                <a:cs typeface="B Titr" pitchFamily="2" charset="-78"/>
              </a:rPr>
              <a:t> و نه تعلیق تحریم های ظالمانه</a:t>
            </a:r>
            <a:endParaRPr lang="en-US" sz="4000" dirty="0">
              <a:cs typeface="B Titr" pitchFamily="2" charset="-78"/>
            </a:endParaRPr>
          </a:p>
        </p:txBody>
      </p:sp>
    </p:spTree>
    <p:extLst>
      <p:ext uri="{BB962C8B-B14F-4D97-AF65-F5344CB8AC3E}">
        <p14:creationId xmlns:p14="http://schemas.microsoft.com/office/powerpoint/2010/main" val="1122973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rtl="1"/>
            <a:r>
              <a:rPr lang="fa-IR" sz="4000" dirty="0" smtClean="0">
                <a:solidFill>
                  <a:srgbClr val="FFC000"/>
                </a:solidFill>
                <a:cs typeface="B Titr" pitchFamily="2" charset="-78"/>
              </a:rPr>
              <a:t>1. استیفای </a:t>
            </a:r>
            <a:r>
              <a:rPr lang="fa-IR" sz="4000" dirty="0">
                <a:solidFill>
                  <a:srgbClr val="FFC000"/>
                </a:solidFill>
                <a:cs typeface="B Titr" pitchFamily="2" charset="-78"/>
              </a:rPr>
              <a:t>حقوق </a:t>
            </a:r>
            <a:r>
              <a:rPr lang="fa-IR" sz="4000" dirty="0" smtClean="0">
                <a:solidFill>
                  <a:srgbClr val="FFC000"/>
                </a:solidFill>
                <a:cs typeface="B Titr" pitchFamily="2" charset="-78"/>
              </a:rPr>
              <a:t>هسته‌ای</a:t>
            </a:r>
            <a:endParaRPr lang="en-US" sz="4000" dirty="0">
              <a:solidFill>
                <a:srgbClr val="FFC000"/>
              </a:solidFill>
              <a:cs typeface="B Titr" pitchFamily="2" charset="-78"/>
            </a:endParaRPr>
          </a:p>
        </p:txBody>
      </p:sp>
      <p:sp>
        <p:nvSpPr>
          <p:cNvPr id="3" name="Content Placeholder 2"/>
          <p:cNvSpPr>
            <a:spLocks noGrp="1"/>
          </p:cNvSpPr>
          <p:nvPr>
            <p:ph sz="quarter" idx="13"/>
          </p:nvPr>
        </p:nvSpPr>
        <p:spPr>
          <a:xfrm>
            <a:off x="76200" y="1143000"/>
            <a:ext cx="8839200" cy="5181600"/>
          </a:xfrm>
        </p:spPr>
        <p:txBody>
          <a:bodyPr>
            <a:normAutofit lnSpcReduction="10000"/>
          </a:bodyPr>
          <a:lstStyle/>
          <a:p>
            <a:pPr marL="685800" marR="0" algn="just" rtl="1">
              <a:lnSpc>
                <a:spcPct val="115000"/>
              </a:lnSpc>
              <a:spcBef>
                <a:spcPts val="0"/>
              </a:spcBef>
              <a:spcAft>
                <a:spcPts val="1000"/>
              </a:spcAft>
            </a:pPr>
            <a:r>
              <a:rPr lang="fa-IR" sz="3200" dirty="0" smtClean="0">
                <a:solidFill>
                  <a:srgbClr val="FFC000"/>
                </a:solidFill>
                <a:cs typeface="B Titr" pitchFamily="2" charset="-78"/>
              </a:rPr>
              <a:t>مقصود از حقوق </a:t>
            </a:r>
            <a:r>
              <a:rPr lang="fa-IR" sz="3200" dirty="0">
                <a:solidFill>
                  <a:srgbClr val="FFC000"/>
                </a:solidFill>
                <a:cs typeface="B Titr" pitchFamily="2" charset="-78"/>
              </a:rPr>
              <a:t>هسته </a:t>
            </a:r>
            <a:r>
              <a:rPr lang="fa-IR" sz="3200" dirty="0" smtClean="0">
                <a:solidFill>
                  <a:srgbClr val="FFC000"/>
                </a:solidFill>
                <a:cs typeface="B Titr" pitchFamily="2" charset="-78"/>
              </a:rPr>
              <a:t>ای بر اساس ماده چهار ان پی تی</a:t>
            </a:r>
          </a:p>
          <a:p>
            <a:pPr marR="0" indent="0">
              <a:lnSpc>
                <a:spcPct val="115000"/>
              </a:lnSpc>
              <a:spcBef>
                <a:spcPts val="0"/>
              </a:spcBef>
              <a:spcAft>
                <a:spcPts val="1000"/>
              </a:spcAft>
              <a:buNone/>
            </a:pPr>
            <a:r>
              <a:rPr lang="en-US" sz="3600" dirty="0">
                <a:latin typeface="Times New Roman" pitchFamily="18" charset="0"/>
                <a:cs typeface="Times New Roman" pitchFamily="18" charset="0"/>
              </a:rPr>
              <a:t>1. Nothing in this Treaty shall be interpreted as affecting the inalienable right of all the Parties to the Treaty to </a:t>
            </a:r>
            <a:r>
              <a:rPr lang="en-US" sz="3600" dirty="0" smtClean="0">
                <a:solidFill>
                  <a:srgbClr val="00FF00"/>
                </a:solidFill>
                <a:latin typeface="Times New Roman" pitchFamily="18" charset="0"/>
                <a:cs typeface="Times New Roman" pitchFamily="18" charset="0"/>
              </a:rPr>
              <a:t>1.</a:t>
            </a:r>
            <a:r>
              <a:rPr lang="en-US" sz="3600" dirty="0" smtClean="0">
                <a:latin typeface="Times New Roman" pitchFamily="18" charset="0"/>
                <a:cs typeface="Times New Roman" pitchFamily="18" charset="0"/>
              </a:rPr>
              <a:t> </a:t>
            </a:r>
            <a:r>
              <a:rPr lang="en-US" sz="3600" u="sng" dirty="0" smtClean="0">
                <a:solidFill>
                  <a:srgbClr val="FF0000"/>
                </a:solidFill>
                <a:latin typeface="Times New Roman" pitchFamily="18" charset="0"/>
                <a:cs typeface="Times New Roman" pitchFamily="18" charset="0"/>
              </a:rPr>
              <a:t>develop </a:t>
            </a:r>
            <a:r>
              <a:rPr lang="en-US" sz="3600" u="sng" dirty="0">
                <a:solidFill>
                  <a:srgbClr val="FF0000"/>
                </a:solidFill>
                <a:latin typeface="Times New Roman" pitchFamily="18" charset="0"/>
                <a:cs typeface="Times New Roman" pitchFamily="18" charset="0"/>
              </a:rPr>
              <a:t>research</a:t>
            </a:r>
            <a:r>
              <a:rPr lang="en-US" sz="3600" dirty="0">
                <a:latin typeface="Times New Roman" pitchFamily="18" charset="0"/>
                <a:cs typeface="Times New Roman" pitchFamily="18" charset="0"/>
              </a:rPr>
              <a:t>, </a:t>
            </a:r>
            <a:r>
              <a:rPr lang="en-US" sz="3600" dirty="0" smtClean="0">
                <a:solidFill>
                  <a:srgbClr val="00FF00"/>
                </a:solidFill>
                <a:latin typeface="Times New Roman" pitchFamily="18" charset="0"/>
                <a:cs typeface="Times New Roman" pitchFamily="18" charset="0"/>
              </a:rPr>
              <a:t>2.</a:t>
            </a:r>
            <a:r>
              <a:rPr lang="en-US" sz="3600" u="sng" dirty="0" smtClean="0">
                <a:solidFill>
                  <a:srgbClr val="FF0000"/>
                </a:solidFill>
                <a:latin typeface="Times New Roman" pitchFamily="18" charset="0"/>
                <a:cs typeface="Times New Roman" pitchFamily="18" charset="0"/>
              </a:rPr>
              <a:t> production </a:t>
            </a:r>
            <a:r>
              <a:rPr lang="en-US" sz="3600" dirty="0">
                <a:latin typeface="Times New Roman" pitchFamily="18" charset="0"/>
                <a:cs typeface="Times New Roman" pitchFamily="18" charset="0"/>
              </a:rPr>
              <a:t>and </a:t>
            </a:r>
            <a:r>
              <a:rPr lang="en-US" sz="3600" dirty="0" smtClean="0">
                <a:solidFill>
                  <a:srgbClr val="00FF00"/>
                </a:solidFill>
                <a:latin typeface="Times New Roman" pitchFamily="18" charset="0"/>
                <a:cs typeface="Times New Roman" pitchFamily="18" charset="0"/>
              </a:rPr>
              <a:t>3.</a:t>
            </a:r>
            <a:r>
              <a:rPr lang="en-US" sz="3600" dirty="0" smtClean="0">
                <a:latin typeface="Times New Roman" pitchFamily="18" charset="0"/>
                <a:cs typeface="Times New Roman" pitchFamily="18" charset="0"/>
              </a:rPr>
              <a:t> </a:t>
            </a:r>
            <a:r>
              <a:rPr lang="en-US" sz="3600" u="sng" dirty="0" smtClean="0">
                <a:solidFill>
                  <a:srgbClr val="FF0000"/>
                </a:solidFill>
                <a:latin typeface="Times New Roman" pitchFamily="18" charset="0"/>
                <a:cs typeface="Times New Roman" pitchFamily="18" charset="0"/>
              </a:rPr>
              <a:t>use</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of nuclear energy for </a:t>
            </a:r>
            <a:r>
              <a:rPr lang="en-US" sz="3600" dirty="0">
                <a:solidFill>
                  <a:srgbClr val="FF0000"/>
                </a:solidFill>
                <a:latin typeface="Times New Roman" pitchFamily="18" charset="0"/>
                <a:cs typeface="Times New Roman" pitchFamily="18" charset="0"/>
              </a:rPr>
              <a:t>peaceful purposes </a:t>
            </a:r>
            <a:r>
              <a:rPr lang="en-US" sz="3600" dirty="0">
                <a:latin typeface="Times New Roman" pitchFamily="18" charset="0"/>
                <a:cs typeface="Times New Roman" pitchFamily="18" charset="0"/>
              </a:rPr>
              <a:t>without discrimination and in conformity with Articles I and II of this Treaty</a:t>
            </a:r>
            <a:r>
              <a:rPr lang="en-US" sz="2200" dirty="0">
                <a:cs typeface="B Titr" pitchFamily="2" charset="-78"/>
              </a:rPr>
              <a:t>.</a:t>
            </a:r>
            <a:endParaRPr lang="fa-IR" sz="2200" dirty="0" smtClean="0">
              <a:cs typeface="B Titr" pitchFamily="2" charset="-78"/>
            </a:endParaRPr>
          </a:p>
        </p:txBody>
      </p:sp>
    </p:spTree>
    <p:extLst>
      <p:ext uri="{BB962C8B-B14F-4D97-AF65-F5344CB8AC3E}">
        <p14:creationId xmlns:p14="http://schemas.microsoft.com/office/powerpoint/2010/main" val="25753544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600" dirty="0" smtClean="0">
                <a:solidFill>
                  <a:srgbClr val="0070C0"/>
                </a:solidFill>
                <a:cs typeface="B Titr" pitchFamily="2" charset="-78"/>
              </a:rPr>
              <a:t>منظور از حقوق هسته ای</a:t>
            </a:r>
            <a:endParaRPr lang="en-US" sz="3600" dirty="0">
              <a:solidFill>
                <a:srgbClr val="0070C0"/>
              </a:solidFill>
              <a:cs typeface="B Titr" pitchFamily="2" charset="-78"/>
            </a:endParaRPr>
          </a:p>
        </p:txBody>
      </p:sp>
      <p:sp>
        <p:nvSpPr>
          <p:cNvPr id="3" name="Content Placeholder 2"/>
          <p:cNvSpPr>
            <a:spLocks noGrp="1"/>
          </p:cNvSpPr>
          <p:nvPr>
            <p:ph sz="quarter" idx="13"/>
          </p:nvPr>
        </p:nvSpPr>
        <p:spPr>
          <a:xfrm>
            <a:off x="304800" y="1600200"/>
            <a:ext cx="8534400" cy="4876800"/>
          </a:xfrm>
        </p:spPr>
        <p:txBody>
          <a:bodyPr>
            <a:normAutofit/>
          </a:bodyPr>
          <a:lstStyle/>
          <a:p>
            <a:pPr algn="r" rtl="1"/>
            <a:r>
              <a:rPr lang="fa-IR" sz="3600" dirty="0" smtClean="0">
                <a:cs typeface="B Titr" pitchFamily="2" charset="-78"/>
              </a:rPr>
              <a:t>ماده چهار ان پی تی:</a:t>
            </a:r>
          </a:p>
          <a:p>
            <a:pPr algn="r" rtl="1"/>
            <a:r>
              <a:rPr lang="fa-IR" sz="3600" dirty="0" smtClean="0">
                <a:cs typeface="B Titr" pitchFamily="2" charset="-78"/>
              </a:rPr>
              <a:t>هيچ </a:t>
            </a:r>
            <a:r>
              <a:rPr lang="fa-IR" sz="3600" dirty="0">
                <a:cs typeface="B Titr" pitchFamily="2" charset="-78"/>
              </a:rPr>
              <a:t>نکته‌اي در اين پيمان نبايد به گونه‌اي تفسير شود که </a:t>
            </a:r>
            <a:r>
              <a:rPr lang="fa-IR" sz="3600" dirty="0">
                <a:solidFill>
                  <a:srgbClr val="FF0000"/>
                </a:solidFill>
                <a:cs typeface="B Titr" pitchFamily="2" charset="-78"/>
              </a:rPr>
              <a:t>حق مسلم هم‌پيمانان در </a:t>
            </a:r>
            <a:r>
              <a:rPr lang="fa-IR" sz="3600" dirty="0" smtClean="0">
                <a:solidFill>
                  <a:srgbClr val="FF0000"/>
                </a:solidFill>
                <a:cs typeface="B Titr" pitchFamily="2" charset="-78"/>
              </a:rPr>
              <a:t>انجام</a:t>
            </a:r>
          </a:p>
          <a:p>
            <a:pPr marL="0" indent="0" algn="ctr" rtl="1">
              <a:buNone/>
            </a:pPr>
            <a:r>
              <a:rPr lang="fa-IR" sz="3600" dirty="0" smtClean="0">
                <a:solidFill>
                  <a:srgbClr val="FF0000"/>
                </a:solidFill>
                <a:cs typeface="B Titr" pitchFamily="2" charset="-78"/>
              </a:rPr>
              <a:t> 1.</a:t>
            </a:r>
            <a:r>
              <a:rPr lang="fa-IR" sz="3600" u="sng" dirty="0" smtClean="0">
                <a:solidFill>
                  <a:srgbClr val="FF0000"/>
                </a:solidFill>
                <a:cs typeface="B Titr" pitchFamily="2" charset="-78"/>
              </a:rPr>
              <a:t>تحقيقات</a:t>
            </a:r>
            <a:r>
              <a:rPr lang="fa-IR" sz="3600" dirty="0" smtClean="0">
                <a:solidFill>
                  <a:srgbClr val="FF0000"/>
                </a:solidFill>
                <a:cs typeface="B Titr" pitchFamily="2" charset="-78"/>
              </a:rPr>
              <a:t>، 2. </a:t>
            </a:r>
            <a:r>
              <a:rPr lang="fa-IR" sz="3600" u="sng" dirty="0" smtClean="0">
                <a:solidFill>
                  <a:srgbClr val="FF0000"/>
                </a:solidFill>
                <a:cs typeface="B Titr" pitchFamily="2" charset="-78"/>
              </a:rPr>
              <a:t>توليد</a:t>
            </a:r>
            <a:r>
              <a:rPr lang="fa-IR" sz="3600" dirty="0" smtClean="0">
                <a:solidFill>
                  <a:srgbClr val="FF0000"/>
                </a:solidFill>
                <a:cs typeface="B Titr" pitchFamily="2" charset="-78"/>
              </a:rPr>
              <a:t> </a:t>
            </a:r>
            <a:r>
              <a:rPr lang="fa-IR" sz="3600" dirty="0">
                <a:solidFill>
                  <a:srgbClr val="FF0000"/>
                </a:solidFill>
                <a:cs typeface="B Titr" pitchFamily="2" charset="-78"/>
              </a:rPr>
              <a:t>و </a:t>
            </a:r>
            <a:r>
              <a:rPr lang="fa-IR" sz="3600" dirty="0" smtClean="0">
                <a:solidFill>
                  <a:srgbClr val="FF0000"/>
                </a:solidFill>
                <a:cs typeface="B Titr" pitchFamily="2" charset="-78"/>
              </a:rPr>
              <a:t>3. </a:t>
            </a:r>
            <a:r>
              <a:rPr lang="fa-IR" sz="3600" u="sng" dirty="0" smtClean="0">
                <a:solidFill>
                  <a:srgbClr val="FF0000"/>
                </a:solidFill>
                <a:cs typeface="B Titr" pitchFamily="2" charset="-78"/>
              </a:rPr>
              <a:t>استفاده</a:t>
            </a:r>
            <a:r>
              <a:rPr lang="fa-IR" sz="3600" dirty="0" smtClean="0">
                <a:solidFill>
                  <a:srgbClr val="FF0000"/>
                </a:solidFill>
                <a:cs typeface="B Titr" pitchFamily="2" charset="-78"/>
              </a:rPr>
              <a:t> </a:t>
            </a:r>
          </a:p>
          <a:p>
            <a:pPr marL="0" indent="0" algn="r" rtl="1">
              <a:buNone/>
            </a:pPr>
            <a:r>
              <a:rPr lang="fa-IR" sz="3600" dirty="0" smtClean="0">
                <a:solidFill>
                  <a:srgbClr val="FF0000"/>
                </a:solidFill>
                <a:cs typeface="B Titr" pitchFamily="2" charset="-78"/>
              </a:rPr>
              <a:t>از </a:t>
            </a:r>
            <a:r>
              <a:rPr lang="fa-IR" sz="3600" dirty="0">
                <a:solidFill>
                  <a:srgbClr val="FF0000"/>
                </a:solidFill>
                <a:cs typeface="B Titr" pitchFamily="2" charset="-78"/>
              </a:rPr>
              <a:t>انرژي هسته‌اي براي مقاصد صلح آميز را تحت تأثير قرار دهد. </a:t>
            </a:r>
            <a:r>
              <a:rPr lang="fa-IR" sz="3600" dirty="0">
                <a:cs typeface="B Titr" pitchFamily="2" charset="-78"/>
              </a:rPr>
              <a:t>اين امر بايد بدون اعمال تبعيض و در مطابقت با مواد ۱ و ۲ اين پيمان باشد.</a:t>
            </a:r>
            <a:endParaRPr lang="en-US" sz="3600" dirty="0">
              <a:cs typeface="B Titr" pitchFamily="2" charset="-78"/>
            </a:endParaRPr>
          </a:p>
        </p:txBody>
      </p:sp>
    </p:spTree>
    <p:extLst>
      <p:ext uri="{BB962C8B-B14F-4D97-AF65-F5344CB8AC3E}">
        <p14:creationId xmlns:p14="http://schemas.microsoft.com/office/powerpoint/2010/main" val="3528750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924800" cy="3048000"/>
          </a:xfrm>
        </p:spPr>
        <p:txBody>
          <a:bodyPr/>
          <a:lstStyle/>
          <a:p>
            <a:pPr algn="ctr" rtl="1"/>
            <a:r>
              <a:rPr lang="fa-IR" sz="6000" dirty="0" smtClean="0">
                <a:solidFill>
                  <a:srgbClr val="CCCCFF"/>
                </a:solidFill>
                <a:cs typeface="B Titr" pitchFamily="2" charset="-78"/>
              </a:rPr>
              <a:t>بررسی</a:t>
            </a:r>
            <a:br>
              <a:rPr lang="fa-IR" sz="6000" dirty="0" smtClean="0">
                <a:solidFill>
                  <a:srgbClr val="CCCCFF"/>
                </a:solidFill>
                <a:cs typeface="B Titr" pitchFamily="2" charset="-78"/>
              </a:rPr>
            </a:br>
            <a:r>
              <a:rPr lang="fa-IR" sz="6000" dirty="0" smtClean="0">
                <a:solidFill>
                  <a:srgbClr val="CCCCFF"/>
                </a:solidFill>
                <a:cs typeface="B Titr" pitchFamily="2" charset="-78"/>
              </a:rPr>
              <a:t>پرونده </a:t>
            </a:r>
            <a:r>
              <a:rPr lang="fa-IR" sz="6000" dirty="0">
                <a:solidFill>
                  <a:srgbClr val="CCCCFF"/>
                </a:solidFill>
                <a:cs typeface="B Titr" pitchFamily="2" charset="-78"/>
              </a:rPr>
              <a:t>هسته ای </a:t>
            </a:r>
            <a:r>
              <a:rPr lang="fa-IR" sz="6000" dirty="0" smtClean="0">
                <a:solidFill>
                  <a:srgbClr val="CCCCFF"/>
                </a:solidFill>
                <a:cs typeface="B Titr" pitchFamily="2" charset="-78"/>
              </a:rPr>
              <a:t>ایران</a:t>
            </a:r>
            <a:r>
              <a:rPr lang="en-US" sz="6000" dirty="0" smtClean="0">
                <a:solidFill>
                  <a:srgbClr val="CCCCFF"/>
                </a:solidFill>
                <a:cs typeface="B Titr" pitchFamily="2" charset="-78"/>
              </a:rPr>
              <a:t/>
            </a:r>
            <a:br>
              <a:rPr lang="en-US" sz="6000" dirty="0" smtClean="0">
                <a:solidFill>
                  <a:srgbClr val="CCCCFF"/>
                </a:solidFill>
                <a:cs typeface="B Titr" pitchFamily="2" charset="-78"/>
              </a:rPr>
            </a:br>
            <a:r>
              <a:rPr lang="fa-IR" sz="6000" dirty="0" smtClean="0">
                <a:solidFill>
                  <a:srgbClr val="CCCCFF"/>
                </a:solidFill>
                <a:cs typeface="B Titr" pitchFamily="2" charset="-78"/>
              </a:rPr>
              <a:t>با عطف </a:t>
            </a:r>
            <a:r>
              <a:rPr lang="fa-IR" sz="6000" dirty="0">
                <a:solidFill>
                  <a:srgbClr val="CCCCFF"/>
                </a:solidFill>
                <a:cs typeface="B Titr" pitchFamily="2" charset="-78"/>
              </a:rPr>
              <a:t>به </a:t>
            </a:r>
            <a:r>
              <a:rPr lang="fa-IR" sz="6000" dirty="0" smtClean="0">
                <a:solidFill>
                  <a:srgbClr val="CCCCFF"/>
                </a:solidFill>
                <a:cs typeface="B Titr" pitchFamily="2" charset="-78"/>
              </a:rPr>
              <a:t>توافقنامه ژنو</a:t>
            </a:r>
            <a:endParaRPr lang="en-US" sz="6000" dirty="0">
              <a:solidFill>
                <a:srgbClr val="CCCCFF"/>
              </a:solidFill>
              <a:cs typeface="B Titr" pitchFamily="2" charset="-78"/>
            </a:endParaRPr>
          </a:p>
        </p:txBody>
      </p:sp>
      <p:sp>
        <p:nvSpPr>
          <p:cNvPr id="3" name="Content Placeholder 2"/>
          <p:cNvSpPr>
            <a:spLocks noGrp="1"/>
          </p:cNvSpPr>
          <p:nvPr>
            <p:ph sz="quarter" idx="13"/>
          </p:nvPr>
        </p:nvSpPr>
        <p:spPr>
          <a:xfrm>
            <a:off x="457200" y="4495800"/>
            <a:ext cx="8229600" cy="1630363"/>
          </a:xfrm>
          <a:prstGeom prst="rect">
            <a:avLst/>
          </a:prstGeom>
        </p:spPr>
        <p:txBody>
          <a:bodyPr/>
          <a:lstStyle/>
          <a:p>
            <a:pPr lvl="0" algn="r" rtl="1"/>
            <a:endParaRPr lang="en-US" dirty="0"/>
          </a:p>
        </p:txBody>
      </p:sp>
    </p:spTree>
    <p:extLst>
      <p:ext uri="{BB962C8B-B14F-4D97-AF65-F5344CB8AC3E}">
        <p14:creationId xmlns:p14="http://schemas.microsoft.com/office/powerpoint/2010/main" val="14644477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924800" cy="1143000"/>
          </a:xfrm>
        </p:spPr>
        <p:txBody>
          <a:bodyPr/>
          <a:lstStyle/>
          <a:p>
            <a:pPr algn="ctr"/>
            <a:r>
              <a:rPr lang="fa-IR" sz="4400" dirty="0">
                <a:solidFill>
                  <a:srgbClr val="FFFF00"/>
                </a:solidFill>
                <a:cs typeface="B Titr" pitchFamily="2" charset="-78"/>
              </a:rPr>
              <a:t>نمای کلی </a:t>
            </a:r>
            <a:r>
              <a:rPr lang="fa-IR" sz="4000" dirty="0">
                <a:solidFill>
                  <a:srgbClr val="FFFF00"/>
                </a:solidFill>
                <a:cs typeface="B Titr" pitchFamily="2" charset="-78"/>
              </a:rPr>
              <a:t>توافقنامه</a:t>
            </a:r>
            <a:r>
              <a:rPr lang="fa-IR" sz="4400" dirty="0">
                <a:solidFill>
                  <a:srgbClr val="FFFF00"/>
                </a:solidFill>
                <a:cs typeface="B Titr" pitchFamily="2" charset="-78"/>
              </a:rPr>
              <a:t> ژنو</a:t>
            </a:r>
            <a:endParaRPr lang="en-US" dirty="0"/>
          </a:p>
        </p:txBody>
      </p:sp>
      <p:sp>
        <p:nvSpPr>
          <p:cNvPr id="3" name="Content Placeholder 2"/>
          <p:cNvSpPr>
            <a:spLocks noGrp="1"/>
          </p:cNvSpPr>
          <p:nvPr>
            <p:ph idx="4294967295"/>
          </p:nvPr>
        </p:nvSpPr>
        <p:spPr>
          <a:xfrm>
            <a:off x="76200" y="1371600"/>
            <a:ext cx="8915400" cy="5334000"/>
          </a:xfrm>
          <a:prstGeom prst="rect">
            <a:avLst/>
          </a:prstGeom>
        </p:spPr>
        <p:txBody>
          <a:bodyPr anchor="ctr">
            <a:normAutofit lnSpcReduction="10000"/>
          </a:bodyPr>
          <a:lstStyle/>
          <a:p>
            <a:pPr algn="r" rtl="1"/>
            <a:r>
              <a:rPr lang="fa-IR" sz="3200" dirty="0" smtClean="0">
                <a:solidFill>
                  <a:srgbClr val="00FF00"/>
                </a:solidFill>
                <a:cs typeface="B Titr" pitchFamily="2" charset="-78"/>
              </a:rPr>
              <a:t>توافق نامه ژنو مشتمل بر چهار بخش اساسی است:</a:t>
            </a:r>
          </a:p>
          <a:p>
            <a:pPr marL="137160" indent="0" algn="r" rtl="1">
              <a:buNone/>
            </a:pPr>
            <a:r>
              <a:rPr lang="fa-IR" sz="3200" dirty="0" smtClean="0">
                <a:solidFill>
                  <a:srgbClr val="00FFFF"/>
                </a:solidFill>
                <a:cs typeface="B Titr" pitchFamily="2" charset="-78"/>
              </a:rPr>
              <a:t>1. گام اولیه: </a:t>
            </a:r>
            <a:r>
              <a:rPr lang="fa-IR" sz="3200" dirty="0" smtClean="0">
                <a:cs typeface="B Titr" pitchFamily="2" charset="-78"/>
              </a:rPr>
              <a:t>ایران برای دوره ای شش ماهه 1. </a:t>
            </a:r>
            <a:r>
              <a:rPr lang="fa-IR" sz="3200" u="sng" dirty="0" smtClean="0">
                <a:solidFill>
                  <a:srgbClr val="FF0000"/>
                </a:solidFill>
                <a:cs typeface="B Titr" pitchFamily="2" charset="-78"/>
              </a:rPr>
              <a:t>محدودیت ها </a:t>
            </a:r>
            <a:r>
              <a:rPr lang="fa-IR" sz="3200" dirty="0" smtClean="0">
                <a:cs typeface="B Titr" pitchFamily="2" charset="-78"/>
              </a:rPr>
              <a:t>و 2. </a:t>
            </a:r>
            <a:r>
              <a:rPr lang="fa-IR" sz="3200" u="sng" dirty="0" smtClean="0">
                <a:solidFill>
                  <a:srgbClr val="FF0000"/>
                </a:solidFill>
                <a:cs typeface="B Titr" pitchFamily="2" charset="-78"/>
              </a:rPr>
              <a:t>نظارت های گسترده ای </a:t>
            </a:r>
            <a:r>
              <a:rPr lang="fa-IR" sz="3200" dirty="0" smtClean="0">
                <a:cs typeface="B Titr" pitchFamily="2" charset="-78"/>
              </a:rPr>
              <a:t>را بر برنامه هسته ای اعمال می کند و در قبال آن </a:t>
            </a:r>
            <a:r>
              <a:rPr lang="fa-IR" sz="3200" u="sng" dirty="0" smtClean="0">
                <a:solidFill>
                  <a:srgbClr val="FF0000"/>
                </a:solidFill>
                <a:cs typeface="B Titr" pitchFamily="2" charset="-78"/>
              </a:rPr>
              <a:t>بخش اندکی </a:t>
            </a:r>
            <a:r>
              <a:rPr lang="fa-IR" sz="3200" dirty="0" smtClean="0">
                <a:cs typeface="B Titr" pitchFamily="2" charset="-78"/>
              </a:rPr>
              <a:t>از محدودیت های اعمال شده بر ایران به </a:t>
            </a:r>
            <a:r>
              <a:rPr lang="fa-IR" sz="3200" u="sng" dirty="0" smtClean="0">
                <a:solidFill>
                  <a:srgbClr val="FF0000"/>
                </a:solidFill>
                <a:cs typeface="B Titr" pitchFamily="2" charset="-78"/>
              </a:rPr>
              <a:t>طور موقت </a:t>
            </a:r>
            <a:r>
              <a:rPr lang="fa-IR" sz="3200" dirty="0" smtClean="0">
                <a:cs typeface="B Titr" pitchFamily="2" charset="-78"/>
              </a:rPr>
              <a:t>متوقف می شود. این دوره شش ماهه به صورت نامحدودی قابل تمدید است.</a:t>
            </a:r>
          </a:p>
          <a:p>
            <a:pPr marL="137160" indent="0" algn="r" rtl="1">
              <a:buNone/>
            </a:pPr>
            <a:r>
              <a:rPr lang="fa-IR" sz="3200" dirty="0" smtClean="0">
                <a:solidFill>
                  <a:srgbClr val="00FFFF"/>
                </a:solidFill>
                <a:cs typeface="B Titr" pitchFamily="2" charset="-78"/>
              </a:rPr>
              <a:t>2. گام میانی: </a:t>
            </a:r>
            <a:r>
              <a:rPr lang="fa-IR" sz="3200" dirty="0" smtClean="0">
                <a:cs typeface="B Titr" pitchFamily="2" charset="-78"/>
              </a:rPr>
              <a:t>صرفا ایران موظف است به قطعنامه های شورای امنیت به منظور پایان رضایت بخش آنها بپردازد که بحث موشکی از جمله این موارد است. </a:t>
            </a:r>
            <a:r>
              <a:rPr lang="fa-IR" sz="3200" u="sng" dirty="0" smtClean="0">
                <a:solidFill>
                  <a:srgbClr val="FF0000"/>
                </a:solidFill>
                <a:cs typeface="B Titr" pitchFamily="2" charset="-78"/>
              </a:rPr>
              <a:t>در این گام طرف مقابل تعهدی ندارد.</a:t>
            </a:r>
          </a:p>
          <a:p>
            <a:pPr marL="137160" indent="0" algn="r" rtl="1">
              <a:buNone/>
            </a:pPr>
            <a:endParaRPr lang="en-US" sz="3200" u="sng" dirty="0">
              <a:solidFill>
                <a:srgbClr val="FF0000"/>
              </a:solidFill>
              <a:cs typeface="B Titr" pitchFamily="2" charset="-78"/>
            </a:endParaRPr>
          </a:p>
        </p:txBody>
      </p:sp>
    </p:spTree>
    <p:extLst>
      <p:ext uri="{BB962C8B-B14F-4D97-AF65-F5344CB8AC3E}">
        <p14:creationId xmlns:p14="http://schemas.microsoft.com/office/powerpoint/2010/main" val="36778404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FFFF00"/>
                </a:solidFill>
                <a:cs typeface="B Titr" pitchFamily="2" charset="-78"/>
              </a:rPr>
              <a:t>نمای کلی توافقنامه ژنو</a:t>
            </a:r>
            <a:endParaRPr lang="en-US" sz="4000" dirty="0"/>
          </a:p>
        </p:txBody>
      </p:sp>
      <p:sp>
        <p:nvSpPr>
          <p:cNvPr id="3" name="Content Placeholder 2"/>
          <p:cNvSpPr>
            <a:spLocks noGrp="1"/>
          </p:cNvSpPr>
          <p:nvPr>
            <p:ph sz="quarter" idx="13"/>
          </p:nvPr>
        </p:nvSpPr>
        <p:spPr/>
        <p:txBody>
          <a:bodyPr>
            <a:normAutofit lnSpcReduction="10000"/>
          </a:bodyPr>
          <a:lstStyle/>
          <a:p>
            <a:pPr marL="137160" indent="0" algn="r" rtl="1">
              <a:buNone/>
            </a:pPr>
            <a:r>
              <a:rPr lang="fa-IR" sz="3600" dirty="0" smtClean="0">
                <a:solidFill>
                  <a:srgbClr val="00FFFF"/>
                </a:solidFill>
                <a:cs typeface="B Titr" pitchFamily="2" charset="-78"/>
              </a:rPr>
              <a:t>3. </a:t>
            </a:r>
            <a:r>
              <a:rPr lang="fa-IR" sz="3600" dirty="0">
                <a:solidFill>
                  <a:srgbClr val="00FFFF"/>
                </a:solidFill>
                <a:cs typeface="B Titr" pitchFamily="2" charset="-78"/>
              </a:rPr>
              <a:t>گام نهایی: </a:t>
            </a:r>
            <a:r>
              <a:rPr lang="fa-IR" sz="3600" dirty="0">
                <a:cs typeface="B Titr" pitchFamily="2" charset="-78"/>
              </a:rPr>
              <a:t>در قبال پذیرفتن محدودیت ها و نظارت های گسترده بر برنامه هسته ای طرف مقابل متقبل می شود </a:t>
            </a:r>
            <a:r>
              <a:rPr lang="fa-IR" sz="3600" u="sng" dirty="0">
                <a:solidFill>
                  <a:srgbClr val="FF0000"/>
                </a:solidFill>
                <a:cs typeface="B Titr" pitchFamily="2" charset="-78"/>
              </a:rPr>
              <a:t>صرفا تحریمهای هسته ای </a:t>
            </a:r>
            <a:r>
              <a:rPr lang="fa-IR" sz="3600" dirty="0">
                <a:cs typeface="B Titr" pitchFamily="2" charset="-78"/>
              </a:rPr>
              <a:t>را در یک جدول زمانی بردارد.</a:t>
            </a:r>
          </a:p>
          <a:p>
            <a:pPr marL="137160" indent="0" algn="r" rtl="1">
              <a:buNone/>
            </a:pPr>
            <a:r>
              <a:rPr lang="fa-IR" sz="3600" dirty="0">
                <a:solidFill>
                  <a:srgbClr val="00FFFF"/>
                </a:solidFill>
                <a:cs typeface="B Titr" pitchFamily="2" charset="-78"/>
              </a:rPr>
              <a:t>4. پس از گام نهایی: </a:t>
            </a:r>
            <a:r>
              <a:rPr lang="fa-IR" sz="3600" dirty="0" smtClean="0">
                <a:cs typeface="B Titr" pitchFamily="2" charset="-78"/>
              </a:rPr>
              <a:t>پس از اجرای موفق گام نهایی با </a:t>
            </a:r>
            <a:r>
              <a:rPr lang="fa-IR" sz="3600" dirty="0">
                <a:cs typeface="B Titr" pitchFamily="2" charset="-78"/>
              </a:rPr>
              <a:t>ایران مثل سایر کشورهای عضو </a:t>
            </a:r>
            <a:r>
              <a:rPr lang="fa-IR" sz="3600" dirty="0" smtClean="0">
                <a:cs typeface="B Titr" pitchFamily="2" charset="-78"/>
              </a:rPr>
              <a:t>ان. پی. </a:t>
            </a:r>
            <a:r>
              <a:rPr lang="fa-IR" sz="3600" dirty="0">
                <a:cs typeface="B Titr" pitchFamily="2" charset="-78"/>
              </a:rPr>
              <a:t>تی </a:t>
            </a:r>
            <a:r>
              <a:rPr lang="fa-IR" sz="3600" u="sng" dirty="0">
                <a:solidFill>
                  <a:srgbClr val="FF0000"/>
                </a:solidFill>
                <a:cs typeface="B Titr" pitchFamily="2" charset="-78"/>
              </a:rPr>
              <a:t>رفتار می شود.</a:t>
            </a:r>
            <a:endParaRPr lang="en-US" sz="3600" u="sng" dirty="0">
              <a:solidFill>
                <a:srgbClr val="FF0000"/>
              </a:solidFill>
              <a:cs typeface="B Titr" pitchFamily="2" charset="-78"/>
            </a:endParaRPr>
          </a:p>
          <a:p>
            <a:pPr algn="r" rtl="1"/>
            <a:endParaRPr lang="en-US" sz="3600" dirty="0"/>
          </a:p>
        </p:txBody>
      </p:sp>
    </p:spTree>
    <p:extLst>
      <p:ext uri="{BB962C8B-B14F-4D97-AF65-F5344CB8AC3E}">
        <p14:creationId xmlns:p14="http://schemas.microsoft.com/office/powerpoint/2010/main" val="3055642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pPr algn="ctr"/>
            <a:r>
              <a:rPr lang="fa-IR" sz="4000" dirty="0" smtClean="0">
                <a:solidFill>
                  <a:srgbClr val="FFFF00"/>
                </a:solidFill>
                <a:cs typeface="B Titr" pitchFamily="2" charset="-78"/>
              </a:rPr>
              <a:t>چرخه سوخت هسته ای</a:t>
            </a:r>
            <a:endParaRPr lang="en-US" sz="4000" dirty="0">
              <a:solidFill>
                <a:srgbClr val="FFFF00"/>
              </a:solidFill>
              <a:cs typeface="B Titr" pitchFamily="2" charset="-78"/>
            </a:endParaRPr>
          </a:p>
        </p:txBody>
      </p:sp>
      <p:pic>
        <p:nvPicPr>
          <p:cNvPr id="1026" name="Picture 2" descr="E:\(F)Different\POLITICS\هسته ای\فضای مجازی\چرخه سوخت هسته ای.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7620000"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366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05800" cy="1143000"/>
          </a:xfrm>
        </p:spPr>
        <p:txBody>
          <a:bodyPr/>
          <a:lstStyle/>
          <a:p>
            <a:pPr algn="ctr" rtl="1"/>
            <a:r>
              <a:rPr lang="ar-SA" sz="4000" b="1" dirty="0">
                <a:solidFill>
                  <a:srgbClr val="0070C0"/>
                </a:solidFill>
                <a:cs typeface="B Titr" pitchFamily="2" charset="-78"/>
              </a:rPr>
              <a:t>موارد </a:t>
            </a:r>
            <a:r>
              <a:rPr lang="fa-IR" sz="4000" b="1" dirty="0" smtClean="0">
                <a:solidFill>
                  <a:srgbClr val="0070C0"/>
                </a:solidFill>
                <a:cs typeface="B Titr" pitchFamily="2" charset="-78"/>
              </a:rPr>
              <a:t>کلیدی</a:t>
            </a:r>
            <a:r>
              <a:rPr lang="ar-SA" sz="4000" b="1" dirty="0" smtClean="0">
                <a:solidFill>
                  <a:srgbClr val="0070C0"/>
                </a:solidFill>
                <a:cs typeface="B Titr" pitchFamily="2" charset="-78"/>
              </a:rPr>
              <a:t> </a:t>
            </a:r>
            <a:r>
              <a:rPr lang="ar-SA" sz="4000" b="1" dirty="0">
                <a:solidFill>
                  <a:srgbClr val="0070C0"/>
                </a:solidFill>
                <a:cs typeface="B Titr" pitchFamily="2" charset="-78"/>
              </a:rPr>
              <a:t>و اختلافی </a:t>
            </a:r>
            <a:r>
              <a:rPr lang="ar-SA" sz="4000" b="1" dirty="0" smtClean="0">
                <a:solidFill>
                  <a:srgbClr val="0070C0"/>
                </a:solidFill>
                <a:cs typeface="B Titr" pitchFamily="2" charset="-78"/>
              </a:rPr>
              <a:t>فن </a:t>
            </a:r>
            <a:r>
              <a:rPr lang="ar-SA" sz="4000" b="1" dirty="0">
                <a:solidFill>
                  <a:srgbClr val="0070C0"/>
                </a:solidFill>
                <a:cs typeface="B Titr" pitchFamily="2" charset="-78"/>
              </a:rPr>
              <a:t>آوری هسته </a:t>
            </a:r>
            <a:r>
              <a:rPr lang="ar-SA" sz="4000" b="1" dirty="0" smtClean="0">
                <a:solidFill>
                  <a:srgbClr val="0070C0"/>
                </a:solidFill>
                <a:cs typeface="B Titr" pitchFamily="2" charset="-78"/>
              </a:rPr>
              <a:t>ای</a:t>
            </a:r>
            <a:endParaRPr lang="en-US" sz="4000" dirty="0">
              <a:solidFill>
                <a:srgbClr val="0070C0"/>
              </a:solidFill>
              <a:cs typeface="B Titr" pitchFamily="2" charset="-78"/>
            </a:endParaRPr>
          </a:p>
        </p:txBody>
      </p:sp>
      <p:sp>
        <p:nvSpPr>
          <p:cNvPr id="3" name="Content Placeholder 2"/>
          <p:cNvSpPr>
            <a:spLocks noGrp="1"/>
          </p:cNvSpPr>
          <p:nvPr>
            <p:ph sz="quarter" idx="13"/>
          </p:nvPr>
        </p:nvSpPr>
        <p:spPr/>
        <p:txBody>
          <a:bodyPr>
            <a:normAutofit lnSpcReduction="10000"/>
          </a:bodyPr>
          <a:lstStyle/>
          <a:p>
            <a:pPr algn="r" rtl="1">
              <a:lnSpc>
                <a:spcPct val="150000"/>
              </a:lnSpc>
              <a:buFont typeface="+mj-lt"/>
              <a:buAutoNum type="arabicPeriod"/>
            </a:pPr>
            <a:r>
              <a:rPr lang="fa-IR" sz="4000" dirty="0" smtClean="0">
                <a:cs typeface="B Titr" pitchFamily="2" charset="-78"/>
              </a:rPr>
              <a:t>آب سنگین اراک</a:t>
            </a:r>
          </a:p>
          <a:p>
            <a:pPr algn="r" rtl="1">
              <a:lnSpc>
                <a:spcPct val="150000"/>
              </a:lnSpc>
              <a:buFont typeface="+mj-lt"/>
              <a:buAutoNum type="arabicPeriod"/>
            </a:pPr>
            <a:r>
              <a:rPr lang="fa-IR" sz="4000" dirty="0" smtClean="0">
                <a:cs typeface="B Titr" pitchFamily="2" charset="-78"/>
              </a:rPr>
              <a:t>باز فرآوری اورانیوم</a:t>
            </a:r>
          </a:p>
          <a:p>
            <a:pPr algn="r" rtl="1">
              <a:lnSpc>
                <a:spcPct val="150000"/>
              </a:lnSpc>
              <a:buFont typeface="+mj-lt"/>
              <a:buAutoNum type="arabicPeriod"/>
            </a:pPr>
            <a:r>
              <a:rPr lang="fa-IR" sz="4000" dirty="0" smtClean="0">
                <a:cs typeface="B Titr" pitchFamily="2" charset="-78"/>
              </a:rPr>
              <a:t>غنی سازی</a:t>
            </a:r>
          </a:p>
          <a:p>
            <a:pPr algn="r" rtl="1">
              <a:lnSpc>
                <a:spcPct val="150000"/>
              </a:lnSpc>
              <a:buFont typeface="+mj-lt"/>
              <a:buAutoNum type="arabicPeriod"/>
            </a:pPr>
            <a:r>
              <a:rPr lang="fa-IR" sz="4000" dirty="0" smtClean="0">
                <a:cs typeface="B Titr" pitchFamily="2" charset="-78"/>
              </a:rPr>
              <a:t>تحقیق و توسعه</a:t>
            </a:r>
            <a:endParaRPr lang="en-US" sz="4000" dirty="0">
              <a:cs typeface="B Titr" pitchFamily="2" charset="-78"/>
            </a:endParaRPr>
          </a:p>
        </p:txBody>
      </p:sp>
    </p:spTree>
    <p:extLst>
      <p:ext uri="{BB962C8B-B14F-4D97-AF65-F5344CB8AC3E}">
        <p14:creationId xmlns:p14="http://schemas.microsoft.com/office/powerpoint/2010/main" val="7836937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pPr algn="ctr"/>
            <a:r>
              <a:rPr lang="fa-IR" sz="4000" dirty="0">
                <a:solidFill>
                  <a:srgbClr val="0070C0"/>
                </a:solidFill>
                <a:cs typeface="B Titr" pitchFamily="2" charset="-78"/>
              </a:rPr>
              <a:t> آب سنگین اراک در توافقنامه ژنو</a:t>
            </a:r>
            <a:endParaRPr lang="en-US" sz="3600" dirty="0"/>
          </a:p>
        </p:txBody>
      </p:sp>
      <p:sp>
        <p:nvSpPr>
          <p:cNvPr id="3" name="Content Placeholder 2"/>
          <p:cNvSpPr>
            <a:spLocks noGrp="1"/>
          </p:cNvSpPr>
          <p:nvPr>
            <p:ph sz="quarter" idx="13"/>
          </p:nvPr>
        </p:nvSpPr>
        <p:spPr>
          <a:xfrm>
            <a:off x="381000" y="1219200"/>
            <a:ext cx="8610600" cy="5486400"/>
          </a:xfrm>
        </p:spPr>
        <p:txBody>
          <a:bodyPr>
            <a:normAutofit/>
          </a:bodyPr>
          <a:lstStyle/>
          <a:p>
            <a:pPr algn="just" rtl="1">
              <a:lnSpc>
                <a:spcPct val="150000"/>
              </a:lnSpc>
            </a:pPr>
            <a:r>
              <a:rPr lang="fa-IR" sz="4000" dirty="0" smtClean="0">
                <a:solidFill>
                  <a:srgbClr val="66FFFF"/>
                </a:solidFill>
                <a:cs typeface="B Titr" pitchFamily="2" charset="-78"/>
              </a:rPr>
              <a:t>گام اول: </a:t>
            </a:r>
            <a:r>
              <a:rPr lang="ar-SA" sz="4000" dirty="0" smtClean="0">
                <a:cs typeface="B Titr" pitchFamily="2" charset="-78"/>
              </a:rPr>
              <a:t>ايران </a:t>
            </a:r>
            <a:r>
              <a:rPr lang="ar-SA" sz="4000" dirty="0">
                <a:cs typeface="B Titr" pitchFamily="2" charset="-78"/>
              </a:rPr>
              <a:t>اعلام مي‌کند که فعاليت‌هاي خود در تاسيسات سوخت هسته‌اي </a:t>
            </a:r>
            <a:r>
              <a:rPr lang="ar-SA" sz="4000" b="1" dirty="0">
                <a:cs typeface="B Titr" pitchFamily="2" charset="-78"/>
              </a:rPr>
              <a:t>نطنز</a:t>
            </a:r>
            <a:r>
              <a:rPr lang="ar-SA" sz="4000" dirty="0">
                <a:cs typeface="B Titr" pitchFamily="2" charset="-78"/>
              </a:rPr>
              <a:t>، </a:t>
            </a:r>
            <a:r>
              <a:rPr lang="ar-SA" sz="4000" b="1" dirty="0">
                <a:cs typeface="B Titr" pitchFamily="2" charset="-78"/>
              </a:rPr>
              <a:t>فوردو </a:t>
            </a:r>
            <a:r>
              <a:rPr lang="ar-SA" sz="4000" dirty="0">
                <a:cs typeface="B Titr" pitchFamily="2" charset="-78"/>
              </a:rPr>
              <a:t>و يا </a:t>
            </a:r>
            <a:r>
              <a:rPr lang="ar-SA" sz="4000" b="1" u="sng" dirty="0">
                <a:solidFill>
                  <a:srgbClr val="FF0000"/>
                </a:solidFill>
                <a:cs typeface="B Titr" pitchFamily="2" charset="-78"/>
              </a:rPr>
              <a:t>راکتور اراک</a:t>
            </a:r>
            <a:r>
              <a:rPr lang="ar-SA" sz="4000" dirty="0">
                <a:cs typeface="B Titr" pitchFamily="2" charset="-78"/>
              </a:rPr>
              <a:t> را که توسط آژانس با نام </a:t>
            </a:r>
            <a:r>
              <a:rPr lang="ar-SA" sz="4000" b="1" dirty="0">
                <a:cs typeface="B Titr" pitchFamily="2" charset="-78"/>
              </a:rPr>
              <a:t>40</a:t>
            </a:r>
            <a:r>
              <a:rPr lang="en-US" sz="4000" b="1" dirty="0">
                <a:cs typeface="B Titr" pitchFamily="2" charset="-78"/>
              </a:rPr>
              <a:t>IR-</a:t>
            </a:r>
            <a:r>
              <a:rPr lang="en-US" sz="4000" dirty="0">
                <a:cs typeface="B Titr" pitchFamily="2" charset="-78"/>
              </a:rPr>
              <a:t>  </a:t>
            </a:r>
            <a:r>
              <a:rPr lang="ar-SA" sz="4000" dirty="0">
                <a:cs typeface="B Titr" pitchFamily="2" charset="-78"/>
              </a:rPr>
              <a:t>شناسائي مي‌شود، </a:t>
            </a:r>
            <a:r>
              <a:rPr lang="ar-SA" sz="4000" b="1" u="sng" dirty="0">
                <a:solidFill>
                  <a:srgbClr val="FF0000"/>
                </a:solidFill>
                <a:cs typeface="B Titr" pitchFamily="2" charset="-78"/>
              </a:rPr>
              <a:t>بيش از اين گسترش نخواهد داد</a:t>
            </a:r>
            <a:r>
              <a:rPr lang="en-US" sz="4000" b="1" u="sng" dirty="0">
                <a:solidFill>
                  <a:srgbClr val="FF0000"/>
                </a:solidFill>
                <a:cs typeface="B Titr" pitchFamily="2" charset="-78"/>
              </a:rPr>
              <a:t>.</a:t>
            </a:r>
            <a:endParaRPr lang="en-US" sz="4000" dirty="0">
              <a:solidFill>
                <a:srgbClr val="FF0000"/>
              </a:solidFill>
              <a:cs typeface="B Titr" pitchFamily="2" charset="-78"/>
            </a:endParaRPr>
          </a:p>
          <a:p>
            <a:pPr algn="just" rtl="1">
              <a:lnSpc>
                <a:spcPct val="150000"/>
              </a:lnSpc>
            </a:pPr>
            <a:endParaRPr lang="en-US" sz="4000" dirty="0">
              <a:cs typeface="B Titr" pitchFamily="2" charset="-78"/>
            </a:endParaRPr>
          </a:p>
        </p:txBody>
      </p:sp>
    </p:spTree>
    <p:extLst>
      <p:ext uri="{BB962C8B-B14F-4D97-AF65-F5344CB8AC3E}">
        <p14:creationId xmlns:p14="http://schemas.microsoft.com/office/powerpoint/2010/main" val="1352181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0070C0"/>
                </a:solidFill>
                <a:cs typeface="B Titr" pitchFamily="2" charset="-78"/>
              </a:rPr>
              <a:t> آب سنگین اراک در توافقنامه ژنو</a:t>
            </a:r>
            <a:endParaRPr lang="en-US" sz="3600" dirty="0"/>
          </a:p>
        </p:txBody>
      </p:sp>
      <p:sp>
        <p:nvSpPr>
          <p:cNvPr id="3" name="Content Placeholder 2"/>
          <p:cNvSpPr>
            <a:spLocks noGrp="1"/>
          </p:cNvSpPr>
          <p:nvPr>
            <p:ph sz="quarter" idx="13"/>
          </p:nvPr>
        </p:nvSpPr>
        <p:spPr>
          <a:xfrm>
            <a:off x="152400" y="1600200"/>
            <a:ext cx="8382000" cy="4114800"/>
          </a:xfrm>
        </p:spPr>
        <p:txBody>
          <a:bodyPr>
            <a:noAutofit/>
          </a:bodyPr>
          <a:lstStyle/>
          <a:p>
            <a:pPr algn="just" rtl="1">
              <a:lnSpc>
                <a:spcPct val="150000"/>
              </a:lnSpc>
            </a:pPr>
            <a:r>
              <a:rPr lang="fa-IR" sz="3200" dirty="0" smtClean="0">
                <a:solidFill>
                  <a:srgbClr val="66FFFF"/>
                </a:solidFill>
                <a:cs typeface="B Titr" pitchFamily="2" charset="-78"/>
              </a:rPr>
              <a:t>توضیح </a:t>
            </a:r>
            <a:r>
              <a:rPr lang="fa-IR" sz="3200" dirty="0">
                <a:solidFill>
                  <a:srgbClr val="66FFFF"/>
                </a:solidFill>
                <a:cs typeface="B Titr" pitchFamily="2" charset="-78"/>
              </a:rPr>
              <a:t>معنای عدم </a:t>
            </a:r>
            <a:r>
              <a:rPr lang="fa-IR" sz="3200" dirty="0" smtClean="0">
                <a:solidFill>
                  <a:srgbClr val="66FFFF"/>
                </a:solidFill>
                <a:cs typeface="B Titr" pitchFamily="2" charset="-78"/>
              </a:rPr>
              <a:t>گسترش در پی نوشت:</a:t>
            </a:r>
            <a:endParaRPr lang="fa-IR" sz="3200" dirty="0">
              <a:solidFill>
                <a:srgbClr val="66FFFF"/>
              </a:solidFill>
              <a:cs typeface="B Titr" pitchFamily="2" charset="-78"/>
            </a:endParaRPr>
          </a:p>
          <a:p>
            <a:pPr algn="just" rtl="1">
              <a:lnSpc>
                <a:spcPct val="150000"/>
              </a:lnSpc>
            </a:pPr>
            <a:r>
              <a:rPr lang="ar-SA" sz="3200" dirty="0">
                <a:cs typeface="B Titr" pitchFamily="2" charset="-78"/>
              </a:rPr>
              <a:t>ايران اعلام مي کند که براي رفع نگراني‌هاي مربوط به احداث راکتور اراک براي شش ماه به راکتور سوخت تزريق نخواهد شد، يا آب سنگين را به سايت راکتور منتقل نمي‌کند و سوخت جديد را آزمايش نکرده يا سوخت بيشتر براي راکتور توليد نخواهد شد و تجهيزات اصلي باقي مانده نصب نخواهد شد</a:t>
            </a:r>
            <a:r>
              <a:rPr lang="en-US" sz="3200" dirty="0">
                <a:cs typeface="B Titr" pitchFamily="2" charset="-78"/>
              </a:rPr>
              <a:t>.</a:t>
            </a:r>
          </a:p>
          <a:p>
            <a:pPr algn="r" rtl="1"/>
            <a:endParaRPr lang="en-US" sz="3200" dirty="0"/>
          </a:p>
        </p:txBody>
      </p:sp>
    </p:spTree>
    <p:extLst>
      <p:ext uri="{BB962C8B-B14F-4D97-AF65-F5344CB8AC3E}">
        <p14:creationId xmlns:p14="http://schemas.microsoft.com/office/powerpoint/2010/main" val="3344573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70C0"/>
                </a:solidFill>
                <a:cs typeface="B Titr" pitchFamily="2" charset="-78"/>
              </a:rPr>
              <a:t> آب سنگین اراک در توافقنامه ژنو</a:t>
            </a:r>
            <a:endParaRPr lang="en-US" sz="4000" dirty="0">
              <a:solidFill>
                <a:srgbClr val="0070C0"/>
              </a:solidFill>
              <a:cs typeface="B Titr" pitchFamily="2" charset="-78"/>
            </a:endParaRPr>
          </a:p>
        </p:txBody>
      </p:sp>
      <p:sp>
        <p:nvSpPr>
          <p:cNvPr id="3" name="Content Placeholder 2"/>
          <p:cNvSpPr>
            <a:spLocks noGrp="1"/>
          </p:cNvSpPr>
          <p:nvPr>
            <p:ph sz="quarter" idx="13"/>
          </p:nvPr>
        </p:nvSpPr>
        <p:spPr/>
        <p:txBody>
          <a:bodyPr>
            <a:normAutofit/>
          </a:bodyPr>
          <a:lstStyle/>
          <a:p>
            <a:pPr algn="ctr" rtl="1"/>
            <a:r>
              <a:rPr lang="fa-IR" sz="4000" b="1" dirty="0" smtClean="0">
                <a:solidFill>
                  <a:srgbClr val="66FFFF"/>
                </a:solidFill>
                <a:cs typeface="B Titr" pitchFamily="2" charset="-78"/>
              </a:rPr>
              <a:t>گام نهایی: </a:t>
            </a:r>
            <a:r>
              <a:rPr lang="fa-IR" sz="4000" b="1" dirty="0" smtClean="0">
                <a:cs typeface="B Titr" pitchFamily="2" charset="-78"/>
              </a:rPr>
              <a:t>ایران متعهد می شود:</a:t>
            </a:r>
          </a:p>
          <a:p>
            <a:pPr algn="ctr" rtl="1"/>
            <a:r>
              <a:rPr lang="ar-SA" sz="4000" b="1" u="sng" dirty="0" smtClean="0">
                <a:solidFill>
                  <a:srgbClr val="FF0000"/>
                </a:solidFill>
                <a:cs typeface="B Titr" pitchFamily="2" charset="-78"/>
              </a:rPr>
              <a:t>نگراني‌هاي</a:t>
            </a:r>
            <a:r>
              <a:rPr lang="ar-SA" sz="4000" dirty="0" smtClean="0">
                <a:cs typeface="B Titr" pitchFamily="2" charset="-78"/>
              </a:rPr>
              <a:t> </a:t>
            </a:r>
            <a:r>
              <a:rPr lang="ar-SA" sz="4000" dirty="0">
                <a:cs typeface="B Titr" pitchFamily="2" charset="-78"/>
              </a:rPr>
              <a:t>مرتبط با رآکتور اراک که توسط آژانس با نام</a:t>
            </a:r>
            <a:r>
              <a:rPr lang="en-US" sz="4000" dirty="0">
                <a:cs typeface="B Titr" pitchFamily="2" charset="-78"/>
              </a:rPr>
              <a:t>IR-</a:t>
            </a:r>
            <a:r>
              <a:rPr lang="ar-SA" sz="4000" dirty="0">
                <a:cs typeface="B Titr" pitchFamily="2" charset="-78"/>
              </a:rPr>
              <a:t>40 شناخته مي‌شود، را </a:t>
            </a:r>
            <a:r>
              <a:rPr lang="ar-SA" sz="4000" b="1" u="sng" dirty="0">
                <a:solidFill>
                  <a:srgbClr val="FF0000"/>
                </a:solidFill>
                <a:cs typeface="B Titr" pitchFamily="2" charset="-78"/>
              </a:rPr>
              <a:t>کاملا برطرف نمايد.</a:t>
            </a:r>
            <a:endParaRPr lang="en-US" sz="4000" dirty="0">
              <a:solidFill>
                <a:srgbClr val="FF0000"/>
              </a:solidFill>
              <a:cs typeface="B Titr" pitchFamily="2" charset="-78"/>
            </a:endParaRPr>
          </a:p>
          <a:p>
            <a:pPr algn="ctr" rtl="1"/>
            <a:endParaRPr lang="en-US" sz="4000" dirty="0">
              <a:cs typeface="B Titr" pitchFamily="2" charset="-78"/>
            </a:endParaRPr>
          </a:p>
        </p:txBody>
      </p:sp>
    </p:spTree>
    <p:extLst>
      <p:ext uri="{BB962C8B-B14F-4D97-AF65-F5344CB8AC3E}">
        <p14:creationId xmlns:p14="http://schemas.microsoft.com/office/powerpoint/2010/main" val="41995164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0070C0"/>
                </a:solidFill>
                <a:cs typeface="B Titr" pitchFamily="2" charset="-78"/>
              </a:rPr>
              <a:t>باز فرآوری اورانیوم در توافقنامه ژنو</a:t>
            </a:r>
            <a:endParaRPr lang="en-US" sz="3600" dirty="0"/>
          </a:p>
        </p:txBody>
      </p:sp>
      <p:sp>
        <p:nvSpPr>
          <p:cNvPr id="3" name="Content Placeholder 2"/>
          <p:cNvSpPr>
            <a:spLocks noGrp="1"/>
          </p:cNvSpPr>
          <p:nvPr>
            <p:ph sz="quarter" idx="13"/>
          </p:nvPr>
        </p:nvSpPr>
        <p:spPr/>
        <p:txBody>
          <a:bodyPr>
            <a:normAutofit/>
          </a:bodyPr>
          <a:lstStyle/>
          <a:p>
            <a:pPr algn="just" rtl="1">
              <a:lnSpc>
                <a:spcPct val="150000"/>
              </a:lnSpc>
            </a:pPr>
            <a:r>
              <a:rPr lang="fa-IR" sz="4000" b="1" dirty="0" smtClean="0">
                <a:solidFill>
                  <a:srgbClr val="66FFFF"/>
                </a:solidFill>
                <a:cs typeface="B Titr" pitchFamily="2" charset="-78"/>
              </a:rPr>
              <a:t>تعهد ایران در گام اول: </a:t>
            </a:r>
          </a:p>
          <a:p>
            <a:pPr algn="just" rtl="1">
              <a:lnSpc>
                <a:spcPct val="150000"/>
              </a:lnSpc>
            </a:pPr>
            <a:r>
              <a:rPr lang="ar-SA" sz="4000" b="1" dirty="0" smtClean="0">
                <a:solidFill>
                  <a:srgbClr val="FF0000"/>
                </a:solidFill>
                <a:cs typeface="B Titr" pitchFamily="2" charset="-78"/>
              </a:rPr>
              <a:t>عدم </a:t>
            </a:r>
            <a:r>
              <a:rPr lang="ar-SA" sz="4000" b="1" dirty="0">
                <a:solidFill>
                  <a:srgbClr val="FF0000"/>
                </a:solidFill>
                <a:cs typeface="B Titr" pitchFamily="2" charset="-78"/>
              </a:rPr>
              <a:t>بازفرآوري يا ساخت تاسيساتي که توانايي بازفرآوري داشته باشند</a:t>
            </a:r>
            <a:r>
              <a:rPr lang="en-US" sz="4000" b="1" dirty="0">
                <a:solidFill>
                  <a:srgbClr val="FF0000"/>
                </a:solidFill>
                <a:cs typeface="B Titr" pitchFamily="2" charset="-78"/>
              </a:rPr>
              <a:t>.</a:t>
            </a:r>
            <a:endParaRPr lang="en-US" sz="4000" dirty="0">
              <a:solidFill>
                <a:srgbClr val="FF0000"/>
              </a:solidFill>
              <a:cs typeface="B Titr" pitchFamily="2" charset="-78"/>
            </a:endParaRPr>
          </a:p>
        </p:txBody>
      </p:sp>
    </p:spTree>
    <p:extLst>
      <p:ext uri="{BB962C8B-B14F-4D97-AF65-F5344CB8AC3E}">
        <p14:creationId xmlns:p14="http://schemas.microsoft.com/office/powerpoint/2010/main" val="183034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70C0"/>
                </a:solidFill>
                <a:cs typeface="B Titr" pitchFamily="2" charset="-78"/>
              </a:rPr>
              <a:t>باز فرآوری اورانیوم در توافقنامه ژنو</a:t>
            </a:r>
            <a:endParaRPr lang="en-US" sz="4000" dirty="0">
              <a:solidFill>
                <a:srgbClr val="0070C0"/>
              </a:solidFill>
              <a:cs typeface="B Titr" pitchFamily="2" charset="-78"/>
            </a:endParaRPr>
          </a:p>
        </p:txBody>
      </p:sp>
      <p:sp>
        <p:nvSpPr>
          <p:cNvPr id="3" name="Content Placeholder 2"/>
          <p:cNvSpPr>
            <a:spLocks noGrp="1"/>
          </p:cNvSpPr>
          <p:nvPr>
            <p:ph sz="quarter" idx="13"/>
          </p:nvPr>
        </p:nvSpPr>
        <p:spPr/>
        <p:txBody>
          <a:bodyPr>
            <a:normAutofit/>
          </a:bodyPr>
          <a:lstStyle/>
          <a:p>
            <a:pPr algn="r" rtl="1"/>
            <a:r>
              <a:rPr lang="fa-IR" sz="4000" dirty="0" smtClean="0">
                <a:cs typeface="B Titr" pitchFamily="2" charset="-78"/>
              </a:rPr>
              <a:t>در </a:t>
            </a:r>
            <a:r>
              <a:rPr lang="fa-IR" sz="4000" dirty="0" smtClean="0">
                <a:solidFill>
                  <a:srgbClr val="66FFFF"/>
                </a:solidFill>
                <a:cs typeface="B Titr" pitchFamily="2" charset="-78"/>
              </a:rPr>
              <a:t>گام نهایی </a:t>
            </a:r>
            <a:r>
              <a:rPr lang="fa-IR" sz="4000" dirty="0" smtClean="0">
                <a:cs typeface="B Titr" pitchFamily="2" charset="-78"/>
              </a:rPr>
              <a:t>ایران تعهد می کند:</a:t>
            </a:r>
          </a:p>
          <a:p>
            <a:pPr algn="ctr" rtl="1">
              <a:lnSpc>
                <a:spcPct val="150000"/>
              </a:lnSpc>
            </a:pPr>
            <a:r>
              <a:rPr lang="ar-SA" sz="4000" b="1" u="sng" dirty="0" smtClean="0">
                <a:cs typeface="B Titr" pitchFamily="2" charset="-78"/>
              </a:rPr>
              <a:t>بازفرآوري </a:t>
            </a:r>
            <a:r>
              <a:rPr lang="ar-SA" sz="4000" b="1" u="sng" dirty="0">
                <a:cs typeface="B Titr" pitchFamily="2" charset="-78"/>
              </a:rPr>
              <a:t>و يا احداث تاسيساتي که قادر به بازفرآوري باشد، </a:t>
            </a:r>
            <a:r>
              <a:rPr lang="ar-SA" sz="4000" b="1" u="sng" dirty="0">
                <a:solidFill>
                  <a:srgbClr val="FF0000"/>
                </a:solidFill>
                <a:cs typeface="B Titr" pitchFamily="2" charset="-78"/>
              </a:rPr>
              <a:t>ايجاد نخواهد شد</a:t>
            </a:r>
            <a:r>
              <a:rPr lang="en-US" sz="4000" b="1" u="sng" dirty="0">
                <a:solidFill>
                  <a:srgbClr val="FF0000"/>
                </a:solidFill>
                <a:cs typeface="B Titr" pitchFamily="2" charset="-78"/>
              </a:rPr>
              <a:t>.</a:t>
            </a:r>
            <a:endParaRPr lang="en-US" sz="4000" dirty="0">
              <a:solidFill>
                <a:srgbClr val="FF0000"/>
              </a:solidFill>
              <a:cs typeface="B Titr" pitchFamily="2" charset="-78"/>
            </a:endParaRPr>
          </a:p>
          <a:p>
            <a:pPr algn="r" rtl="1"/>
            <a:endParaRPr lang="en-US" sz="4000" dirty="0">
              <a:cs typeface="B Titr" pitchFamily="2" charset="-78"/>
            </a:endParaRPr>
          </a:p>
        </p:txBody>
      </p:sp>
    </p:spTree>
    <p:extLst>
      <p:ext uri="{BB962C8B-B14F-4D97-AF65-F5344CB8AC3E}">
        <p14:creationId xmlns:p14="http://schemas.microsoft.com/office/powerpoint/2010/main" val="12494470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771"/>
            <a:ext cx="7924800" cy="1143000"/>
          </a:xfrm>
        </p:spPr>
        <p:txBody>
          <a:bodyPr/>
          <a:lstStyle/>
          <a:p>
            <a:pPr algn="ctr"/>
            <a:r>
              <a:rPr lang="fa-IR" sz="4000" dirty="0">
                <a:solidFill>
                  <a:srgbClr val="0070C0"/>
                </a:solidFill>
                <a:cs typeface="B Titr" pitchFamily="2" charset="-78"/>
              </a:rPr>
              <a:t>غنی سازی اورانیوم در توافقنامه ژنو</a:t>
            </a:r>
            <a:endParaRPr lang="en-US" sz="3600" dirty="0"/>
          </a:p>
        </p:txBody>
      </p:sp>
      <p:sp>
        <p:nvSpPr>
          <p:cNvPr id="3" name="Content Placeholder 2"/>
          <p:cNvSpPr>
            <a:spLocks noGrp="1"/>
          </p:cNvSpPr>
          <p:nvPr>
            <p:ph sz="quarter" idx="13"/>
          </p:nvPr>
        </p:nvSpPr>
        <p:spPr>
          <a:xfrm>
            <a:off x="304800" y="1600200"/>
            <a:ext cx="8610600" cy="4800600"/>
          </a:xfrm>
        </p:spPr>
        <p:txBody>
          <a:bodyPr>
            <a:noAutofit/>
          </a:bodyPr>
          <a:lstStyle/>
          <a:p>
            <a:pPr algn="just" rtl="1"/>
            <a:r>
              <a:rPr lang="fa-IR" sz="2800" dirty="0" smtClean="0">
                <a:solidFill>
                  <a:srgbClr val="66FFFF"/>
                </a:solidFill>
                <a:cs typeface="B Titr" pitchFamily="2" charset="-78"/>
              </a:rPr>
              <a:t>گام اول:</a:t>
            </a:r>
          </a:p>
          <a:p>
            <a:pPr algn="just" rtl="1"/>
            <a:r>
              <a:rPr lang="fa-IR" sz="2000" dirty="0" smtClean="0">
                <a:solidFill>
                  <a:srgbClr val="66FFFF"/>
                </a:solidFill>
                <a:cs typeface="B Titr" pitchFamily="2" charset="-78"/>
              </a:rPr>
              <a:t> </a:t>
            </a:r>
            <a:r>
              <a:rPr lang="ar-SA" sz="2000" dirty="0" smtClean="0">
                <a:cs typeface="B Titr" pitchFamily="2" charset="-78"/>
              </a:rPr>
              <a:t>- </a:t>
            </a:r>
            <a:r>
              <a:rPr lang="ar-SA" sz="2000" dirty="0">
                <a:cs typeface="B Titr" pitchFamily="2" charset="-78"/>
              </a:rPr>
              <a:t>نيمي از اورانيوم موجود غني شده 20 درصد را به صورت اکسيد 20 درصد براي توليد سوخت راکتور تحقيقاتي تهران ذخيره نمايد. بقيه </a:t>
            </a:r>
            <a:r>
              <a:rPr lang="en-US" sz="2000" dirty="0">
                <a:cs typeface="B Titr" pitchFamily="2" charset="-78"/>
              </a:rPr>
              <a:t>UF6 </a:t>
            </a:r>
            <a:r>
              <a:rPr lang="ar-SA" sz="2000" dirty="0">
                <a:cs typeface="B Titr" pitchFamily="2" charset="-78"/>
              </a:rPr>
              <a:t>20 درصد را به مواد کمتر از 5 درصد رقيق نمايد. </a:t>
            </a:r>
            <a:r>
              <a:rPr lang="ar-SA" sz="2000" b="1" u="sng" dirty="0">
                <a:cs typeface="B Titr" pitchFamily="2" charset="-78"/>
              </a:rPr>
              <a:t>خط برگشت پذير نيز وجود نداشته باشد.</a:t>
            </a:r>
            <a:endParaRPr lang="en-US" sz="2000" dirty="0">
              <a:cs typeface="B Titr" pitchFamily="2" charset="-78"/>
            </a:endParaRPr>
          </a:p>
          <a:p>
            <a:pPr algn="just" rtl="1"/>
            <a:r>
              <a:rPr lang="ar-SA" sz="2000" dirty="0">
                <a:cs typeface="B Titr" pitchFamily="2" charset="-78"/>
              </a:rPr>
              <a:t>-  ايران اعلام مي‌کند که براي اين دوره 6 ماهه، </a:t>
            </a:r>
            <a:r>
              <a:rPr lang="ar-SA" sz="2000" b="1" u="sng" dirty="0">
                <a:cs typeface="B Titr" pitchFamily="2" charset="-78"/>
              </a:rPr>
              <a:t>اورانيوم را به سطح بالاتر از 5 درصد غني سازي نکند</a:t>
            </a:r>
            <a:r>
              <a:rPr lang="en-US" sz="2000" b="1" u="sng" dirty="0">
                <a:cs typeface="B Titr" pitchFamily="2" charset="-78"/>
              </a:rPr>
              <a:t>.</a:t>
            </a:r>
            <a:endParaRPr lang="en-US" sz="2000" dirty="0">
              <a:cs typeface="B Titr" pitchFamily="2" charset="-78"/>
            </a:endParaRPr>
          </a:p>
          <a:p>
            <a:pPr algn="just" rtl="1"/>
            <a:r>
              <a:rPr lang="ar-SA" sz="2000" dirty="0">
                <a:cs typeface="B Titr" pitchFamily="2" charset="-78"/>
              </a:rPr>
              <a:t>- ايران اعلام مي‌کند که فعاليت‌هاي خود در تاسيسات سوخت هسته‌اي </a:t>
            </a:r>
            <a:r>
              <a:rPr lang="ar-SA" sz="2000" b="1" u="sng" dirty="0">
                <a:cs typeface="B Titr" pitchFamily="2" charset="-78"/>
              </a:rPr>
              <a:t>نطنز</a:t>
            </a:r>
            <a:r>
              <a:rPr lang="ar-SA" sz="2000" dirty="0">
                <a:cs typeface="B Titr" pitchFamily="2" charset="-78"/>
              </a:rPr>
              <a:t>، </a:t>
            </a:r>
            <a:r>
              <a:rPr lang="ar-SA" sz="2000" b="1" u="sng" dirty="0">
                <a:cs typeface="B Titr" pitchFamily="2" charset="-78"/>
              </a:rPr>
              <a:t>فوردو </a:t>
            </a:r>
            <a:r>
              <a:rPr lang="ar-SA" sz="2000" dirty="0">
                <a:cs typeface="B Titr" pitchFamily="2" charset="-78"/>
              </a:rPr>
              <a:t>و يا </a:t>
            </a:r>
            <a:r>
              <a:rPr lang="ar-SA" sz="2000" b="1" u="sng" dirty="0">
                <a:cs typeface="B Titr" pitchFamily="2" charset="-78"/>
              </a:rPr>
              <a:t>راکتور اراک</a:t>
            </a:r>
            <a:r>
              <a:rPr lang="ar-SA" sz="2000" dirty="0">
                <a:cs typeface="B Titr" pitchFamily="2" charset="-78"/>
              </a:rPr>
              <a:t> را که توسط آژانس با نام </a:t>
            </a:r>
            <a:r>
              <a:rPr lang="ar-SA" sz="2000" b="1" dirty="0">
                <a:cs typeface="B Titr" pitchFamily="2" charset="-78"/>
              </a:rPr>
              <a:t>40</a:t>
            </a:r>
            <a:r>
              <a:rPr lang="en-US" sz="2000" b="1" dirty="0">
                <a:cs typeface="B Titr" pitchFamily="2" charset="-78"/>
              </a:rPr>
              <a:t>IR-</a:t>
            </a:r>
            <a:r>
              <a:rPr lang="en-US" sz="2000" dirty="0">
                <a:cs typeface="B Titr" pitchFamily="2" charset="-78"/>
              </a:rPr>
              <a:t>  </a:t>
            </a:r>
            <a:r>
              <a:rPr lang="ar-SA" sz="2000" dirty="0">
                <a:cs typeface="B Titr" pitchFamily="2" charset="-78"/>
              </a:rPr>
              <a:t>شناسائي مي‌شود، </a:t>
            </a:r>
            <a:r>
              <a:rPr lang="ar-SA" sz="2000" b="1" u="sng" dirty="0">
                <a:cs typeface="B Titr" pitchFamily="2" charset="-78"/>
              </a:rPr>
              <a:t>بيش از اين گسترش نخواهد داد</a:t>
            </a:r>
            <a:r>
              <a:rPr lang="en-US" sz="2000" b="1" u="sng" dirty="0">
                <a:cs typeface="B Titr" pitchFamily="2" charset="-78"/>
              </a:rPr>
              <a:t>.</a:t>
            </a:r>
            <a:endParaRPr lang="en-US" sz="2000" dirty="0">
              <a:cs typeface="B Titr" pitchFamily="2" charset="-78"/>
            </a:endParaRPr>
          </a:p>
          <a:p>
            <a:pPr algn="just" rtl="1"/>
            <a:r>
              <a:rPr lang="ar-SA" sz="2000" dirty="0">
                <a:cs typeface="B Titr" pitchFamily="2" charset="-78"/>
              </a:rPr>
              <a:t>- همانگونه که ايران در برنامه عملياتي کردن تاسيسات تبديل مواد، به آژانس اعلام کرده است، با آغاز خط تبديل مواد</a:t>
            </a:r>
            <a:r>
              <a:rPr lang="en-US" sz="2000" dirty="0">
                <a:cs typeface="B Titr" pitchFamily="2" charset="-78"/>
              </a:rPr>
              <a:t>UF6  </a:t>
            </a:r>
            <a:r>
              <a:rPr lang="ar-SA" sz="2000" dirty="0">
                <a:cs typeface="B Titr" pitchFamily="2" charset="-78"/>
              </a:rPr>
              <a:t>غني شده تا 5 درصد به</a:t>
            </a:r>
            <a:r>
              <a:rPr lang="en-US" sz="2000" dirty="0">
                <a:cs typeface="B Titr" pitchFamily="2" charset="-78"/>
              </a:rPr>
              <a:t>UO2</a:t>
            </a:r>
            <a:r>
              <a:rPr lang="ar-SA" sz="2000" dirty="0">
                <a:cs typeface="B Titr" pitchFamily="2" charset="-78"/>
              </a:rPr>
              <a:t>، ايران تصميم دارد مواد </a:t>
            </a:r>
            <a:r>
              <a:rPr lang="en-US" sz="2000" dirty="0">
                <a:cs typeface="B Titr" pitchFamily="2" charset="-78"/>
              </a:rPr>
              <a:t>UF6 </a:t>
            </a:r>
            <a:r>
              <a:rPr lang="ar-SA" sz="2000" dirty="0">
                <a:cs typeface="B Titr" pitchFamily="2" charset="-78"/>
              </a:rPr>
              <a:t>جديدا غني شده تاسطح 5 درصد طي 6 ماه آينده را به </a:t>
            </a:r>
            <a:r>
              <a:rPr lang="ar-SA" sz="2000" b="1" u="sng" dirty="0">
                <a:cs typeface="B Titr" pitchFamily="2" charset="-78"/>
              </a:rPr>
              <a:t>اکسيد تبديل کند</a:t>
            </a:r>
            <a:r>
              <a:rPr lang="en-US" sz="2000" b="1" u="sng" dirty="0">
                <a:cs typeface="B Titr" pitchFamily="2" charset="-78"/>
              </a:rPr>
              <a:t>.</a:t>
            </a:r>
            <a:endParaRPr lang="en-US" sz="2000" dirty="0">
              <a:cs typeface="B Titr" pitchFamily="2" charset="-78"/>
            </a:endParaRPr>
          </a:p>
          <a:p>
            <a:pPr algn="just" rtl="1"/>
            <a:r>
              <a:rPr lang="en-US" sz="2000" dirty="0">
                <a:cs typeface="B Titr" pitchFamily="2" charset="-78"/>
              </a:rPr>
              <a:t>- </a:t>
            </a:r>
            <a:r>
              <a:rPr lang="ar-SA" sz="2000" b="1" u="sng" dirty="0">
                <a:cs typeface="B Titr" pitchFamily="2" charset="-78"/>
              </a:rPr>
              <a:t>محل‌هاي جديد براي غني سازي ايجاد نمي‌شود</a:t>
            </a:r>
            <a:r>
              <a:rPr lang="en-US" sz="2000" b="1" u="sng" dirty="0">
                <a:cs typeface="B Titr" pitchFamily="2" charset="-78"/>
              </a:rPr>
              <a:t>.</a:t>
            </a:r>
            <a:endParaRPr lang="en-US" sz="2000" dirty="0">
              <a:cs typeface="B Titr" pitchFamily="2" charset="-78"/>
            </a:endParaRPr>
          </a:p>
          <a:p>
            <a:pPr algn="just" rtl="1"/>
            <a:endParaRPr lang="en-US" sz="2000" dirty="0">
              <a:cs typeface="B Titr" pitchFamily="2" charset="-78"/>
            </a:endParaRPr>
          </a:p>
        </p:txBody>
      </p:sp>
    </p:spTree>
    <p:extLst>
      <p:ext uri="{BB962C8B-B14F-4D97-AF65-F5344CB8AC3E}">
        <p14:creationId xmlns:p14="http://schemas.microsoft.com/office/powerpoint/2010/main" val="41715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smtClean="0">
                <a:solidFill>
                  <a:srgbClr val="FFFF00"/>
                </a:solidFill>
                <a:cs typeface="B Titr" pitchFamily="2" charset="-78"/>
              </a:rPr>
              <a:t>محورهای بحث</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609600" y="1600200"/>
            <a:ext cx="7924800" cy="4114800"/>
          </a:xfrm>
          <a:prstGeom prst="rect">
            <a:avLst/>
          </a:prstGeom>
        </p:spPr>
        <p:txBody>
          <a:bodyPr>
            <a:normAutofit/>
          </a:bodyPr>
          <a:lstStyle/>
          <a:p>
            <a:pPr marL="742950" lvl="0" indent="-742950" algn="r" rtl="1">
              <a:buFont typeface="+mj-lt"/>
              <a:buAutoNum type="arabicPeriod"/>
            </a:pPr>
            <a:r>
              <a:rPr lang="fa-IR" sz="4000" b="1" dirty="0">
                <a:cs typeface="B Titr" pitchFamily="2" charset="-78"/>
              </a:rPr>
              <a:t>مقدمه</a:t>
            </a:r>
            <a:endParaRPr lang="en-US" sz="4000" dirty="0">
              <a:cs typeface="B Titr" pitchFamily="2" charset="-78"/>
            </a:endParaRPr>
          </a:p>
          <a:p>
            <a:pPr marL="742950" indent="-742950" algn="r" rtl="1">
              <a:buFont typeface="+mj-lt"/>
              <a:buAutoNum type="arabicPeriod"/>
            </a:pPr>
            <a:r>
              <a:rPr lang="fa-IR" sz="4000" b="1" dirty="0">
                <a:cs typeface="B Titr" pitchFamily="2" charset="-78"/>
              </a:rPr>
              <a:t>بررسی توافقنامه ژنو</a:t>
            </a:r>
            <a:endParaRPr lang="en-US" sz="4000" dirty="0">
              <a:cs typeface="B Titr" pitchFamily="2" charset="-78"/>
            </a:endParaRPr>
          </a:p>
          <a:p>
            <a:pPr marL="742950" lvl="0" indent="-742950" algn="r" rtl="1">
              <a:buFont typeface="+mj-lt"/>
              <a:buAutoNum type="arabicPeriod"/>
            </a:pPr>
            <a:r>
              <a:rPr lang="fa-IR" sz="4000" b="1" dirty="0" smtClean="0">
                <a:cs typeface="B Titr" pitchFamily="2" charset="-78"/>
              </a:rPr>
              <a:t>ابعاد </a:t>
            </a:r>
            <a:r>
              <a:rPr lang="fa-IR" sz="4000" b="1" dirty="0">
                <a:cs typeface="B Titr" pitchFamily="2" charset="-78"/>
              </a:rPr>
              <a:t>کلی پرونده هسته ای</a:t>
            </a:r>
            <a:endParaRPr lang="en-US" sz="4000" dirty="0">
              <a:cs typeface="B Titr" pitchFamily="2" charset="-78"/>
            </a:endParaRPr>
          </a:p>
          <a:p>
            <a:pPr marL="742950" lvl="0" indent="-742950" algn="r" rtl="1">
              <a:buFont typeface="+mj-lt"/>
              <a:buAutoNum type="arabicPeriod"/>
            </a:pPr>
            <a:r>
              <a:rPr lang="fa-IR" sz="4000" b="1" dirty="0" smtClean="0">
                <a:cs typeface="B Titr" pitchFamily="2" charset="-78"/>
              </a:rPr>
              <a:t>جایگاه رهبری </a:t>
            </a:r>
            <a:endParaRPr lang="en-US" sz="4000" dirty="0">
              <a:cs typeface="B Titr" pitchFamily="2" charset="-78"/>
            </a:endParaRPr>
          </a:p>
          <a:p>
            <a:pPr marL="742950" indent="-742950" algn="r" rtl="1">
              <a:buFont typeface="+mj-lt"/>
              <a:buAutoNum type="arabicPeriod"/>
            </a:pPr>
            <a:r>
              <a:rPr lang="fa-IR" sz="4000" b="1" dirty="0">
                <a:cs typeface="B Titr" pitchFamily="2" charset="-78"/>
              </a:rPr>
              <a:t>نتیجه </a:t>
            </a:r>
            <a:r>
              <a:rPr lang="fa-IR" sz="4000" b="1" dirty="0" smtClean="0">
                <a:cs typeface="B Titr" pitchFamily="2" charset="-78"/>
              </a:rPr>
              <a:t>گیری</a:t>
            </a:r>
          </a:p>
          <a:p>
            <a:pPr algn="r" rtl="1"/>
            <a:endParaRPr lang="fa-IR" sz="4000" dirty="0">
              <a:cs typeface="B Titr" pitchFamily="2" charset="-78"/>
            </a:endParaRPr>
          </a:p>
        </p:txBody>
      </p:sp>
    </p:spTree>
    <p:extLst>
      <p:ext uri="{BB962C8B-B14F-4D97-AF65-F5344CB8AC3E}">
        <p14:creationId xmlns:p14="http://schemas.microsoft.com/office/powerpoint/2010/main" val="6938882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657"/>
            <a:ext cx="7924800" cy="1143000"/>
          </a:xfrm>
        </p:spPr>
        <p:txBody>
          <a:bodyPr/>
          <a:lstStyle/>
          <a:p>
            <a:pPr algn="ctr"/>
            <a:r>
              <a:rPr lang="fa-IR" sz="4000" dirty="0">
                <a:solidFill>
                  <a:srgbClr val="0070C0"/>
                </a:solidFill>
                <a:cs typeface="B Titr" pitchFamily="2" charset="-78"/>
              </a:rPr>
              <a:t>غنی سازی اورانیوم در توافقنامه ژنو</a:t>
            </a:r>
            <a:endParaRPr lang="en-US" sz="3600" dirty="0"/>
          </a:p>
        </p:txBody>
      </p:sp>
      <p:sp>
        <p:nvSpPr>
          <p:cNvPr id="3" name="Content Placeholder 2"/>
          <p:cNvSpPr>
            <a:spLocks noGrp="1"/>
          </p:cNvSpPr>
          <p:nvPr>
            <p:ph sz="quarter" idx="13"/>
          </p:nvPr>
        </p:nvSpPr>
        <p:spPr>
          <a:xfrm>
            <a:off x="304800" y="1600200"/>
            <a:ext cx="8534400" cy="4800600"/>
          </a:xfrm>
        </p:spPr>
        <p:txBody>
          <a:bodyPr>
            <a:noAutofit/>
          </a:bodyPr>
          <a:lstStyle/>
          <a:p>
            <a:pPr lvl="0" algn="just" rtl="1"/>
            <a:r>
              <a:rPr lang="fa-IR" sz="2800" dirty="0" smtClean="0">
                <a:solidFill>
                  <a:srgbClr val="66FFFF"/>
                </a:solidFill>
                <a:cs typeface="B Titr" pitchFamily="2" charset="-78"/>
              </a:rPr>
              <a:t>گام اول: </a:t>
            </a:r>
          </a:p>
          <a:p>
            <a:pPr lvl="0" algn="just" rtl="1"/>
            <a:r>
              <a:rPr lang="ar-SA" sz="2000" dirty="0" smtClean="0">
                <a:cs typeface="B Titr" pitchFamily="2" charset="-78"/>
              </a:rPr>
              <a:t>ايران </a:t>
            </a:r>
            <a:r>
              <a:rPr lang="ar-SA" sz="2000" dirty="0">
                <a:cs typeface="B Titr" pitchFamily="2" charset="-78"/>
              </a:rPr>
              <a:t>اعلام مي‌کند که فعاليت‌هاي خود در تاسيسات سوخت هسته‌اي نطنز (1)، فوردو (2) و يا راکتور اراک (3) را که توسط آژانس با نام</a:t>
            </a:r>
            <a:r>
              <a:rPr lang="en-US" sz="2000" dirty="0">
                <a:cs typeface="B Titr" pitchFamily="2" charset="-78"/>
              </a:rPr>
              <a:t> IR-</a:t>
            </a:r>
            <a:r>
              <a:rPr lang="ar-SA" sz="2000" dirty="0">
                <a:cs typeface="B Titr" pitchFamily="2" charset="-78"/>
              </a:rPr>
              <a:t>40</a:t>
            </a:r>
            <a:r>
              <a:rPr lang="en-US" sz="2000" dirty="0">
                <a:cs typeface="B Titr" pitchFamily="2" charset="-78"/>
              </a:rPr>
              <a:t>  </a:t>
            </a:r>
            <a:r>
              <a:rPr lang="ar-SA" sz="2000" dirty="0">
                <a:cs typeface="B Titr" pitchFamily="2" charset="-78"/>
              </a:rPr>
              <a:t>شناسائي مي‌شود، بيش از اين گسترش نخواهد داد</a:t>
            </a:r>
            <a:r>
              <a:rPr lang="en-US" sz="2000" dirty="0">
                <a:cs typeface="B Titr" pitchFamily="2" charset="-78"/>
              </a:rPr>
              <a:t>.</a:t>
            </a:r>
          </a:p>
          <a:p>
            <a:pPr algn="just" rtl="1"/>
            <a:r>
              <a:rPr lang="ar-SA" sz="2000" dirty="0">
                <a:cs typeface="B Titr" pitchFamily="2" charset="-78"/>
              </a:rPr>
              <a:t>1. به اين معني که طي شش ماه، ايران به سانتريفيوژهايي که نصب شده‌اند ولي غني سازي اورانيوم انجام نمي دهند </a:t>
            </a:r>
            <a:r>
              <a:rPr lang="ar-SA" sz="2000" dirty="0" smtClean="0">
                <a:cs typeface="B Titr" pitchFamily="2" charset="-78"/>
              </a:rPr>
              <a:t>گاز</a:t>
            </a:r>
            <a:r>
              <a:rPr lang="fa-IR" sz="2000" dirty="0" smtClean="0">
                <a:cs typeface="B Titr" pitchFamily="2" charset="-78"/>
              </a:rPr>
              <a:t> 6</a:t>
            </a:r>
            <a:r>
              <a:rPr lang="en-US" sz="2000" dirty="0" smtClean="0">
                <a:cs typeface="B Titr" pitchFamily="2" charset="-78"/>
              </a:rPr>
              <a:t> UF</a:t>
            </a:r>
            <a:r>
              <a:rPr lang="ar-SA" sz="2000" dirty="0" smtClean="0">
                <a:cs typeface="B Titr" pitchFamily="2" charset="-78"/>
              </a:rPr>
              <a:t>تزريق </a:t>
            </a:r>
            <a:r>
              <a:rPr lang="ar-SA" sz="2000" dirty="0">
                <a:cs typeface="B Titr" pitchFamily="2" charset="-78"/>
              </a:rPr>
              <a:t>ننمايد. سانتريفيوژهاي اضافي نصب ننمايد. ايران اعلام مي‌کند که طي شش ماه اول سانتريفيوژهاي موجود را با سانتريفيوژهايي از همان نوع جايگزين مي‌کند</a:t>
            </a:r>
            <a:r>
              <a:rPr lang="en-US" sz="2000" dirty="0">
                <a:cs typeface="B Titr" pitchFamily="2" charset="-78"/>
              </a:rPr>
              <a:t>.</a:t>
            </a:r>
          </a:p>
          <a:p>
            <a:pPr algn="just" rtl="1"/>
            <a:r>
              <a:rPr lang="ar-SA" sz="2000" dirty="0">
                <a:cs typeface="B Titr" pitchFamily="2" charset="-78"/>
              </a:rPr>
              <a:t> 2. در چهار آبشار سايت فردو که در حال حاضر غني سازي اورانيوم انجام مي‌دهند، از اين پس غني سازي بالاي 5 درصد انجام نخواهد گرفت و ظرفيت غني سازي افزايش نخواهد يافت. گاز</a:t>
            </a:r>
            <a:r>
              <a:rPr lang="en-US" sz="2000" dirty="0">
                <a:cs typeface="B Titr" pitchFamily="2" charset="-78"/>
              </a:rPr>
              <a:t> </a:t>
            </a:r>
            <a:r>
              <a:rPr lang="fa-IR" sz="2000" dirty="0">
                <a:cs typeface="B Titr" pitchFamily="2" charset="-78"/>
              </a:rPr>
              <a:t>6</a:t>
            </a:r>
            <a:r>
              <a:rPr lang="en-US" sz="2000" dirty="0">
                <a:cs typeface="B Titr" pitchFamily="2" charset="-78"/>
              </a:rPr>
              <a:t> </a:t>
            </a:r>
            <a:r>
              <a:rPr lang="en-US" sz="2000" dirty="0" smtClean="0">
                <a:cs typeface="B Titr" pitchFamily="2" charset="-78"/>
              </a:rPr>
              <a:t>UF</a:t>
            </a:r>
            <a:r>
              <a:rPr lang="ar-SA" sz="2000" dirty="0" smtClean="0">
                <a:cs typeface="B Titr" pitchFamily="2" charset="-78"/>
              </a:rPr>
              <a:t>به </a:t>
            </a:r>
            <a:r>
              <a:rPr lang="ar-SA" sz="2000" dirty="0">
                <a:cs typeface="B Titr" pitchFamily="2" charset="-78"/>
              </a:rPr>
              <a:t>دوازده آبشار ديگر تزريق نمي شود تا در وضعيت غيرعملياتي باقي بمانند. بين آبشارها اتصال وجود نخواهد داشت. ايران اعلام مي‌کند که طي شش ماه اول، سانتريفيوژهاي موجود را با سانتريفيوژهاي همان نوع جايگزين مي‌کند</a:t>
            </a:r>
            <a:r>
              <a:rPr lang="en-US" sz="2000" dirty="0">
                <a:cs typeface="B Titr" pitchFamily="2" charset="-78"/>
              </a:rPr>
              <a:t>.</a:t>
            </a:r>
          </a:p>
        </p:txBody>
      </p:sp>
    </p:spTree>
    <p:extLst>
      <p:ext uri="{BB962C8B-B14F-4D97-AF65-F5344CB8AC3E}">
        <p14:creationId xmlns:p14="http://schemas.microsoft.com/office/powerpoint/2010/main" val="279190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70C0"/>
                </a:solidFill>
                <a:cs typeface="B Titr" pitchFamily="2" charset="-78"/>
              </a:rPr>
              <a:t>غنی سازی اورانیوم در توافقنامه ژنو</a:t>
            </a:r>
            <a:endParaRPr lang="en-US" sz="4000" dirty="0">
              <a:solidFill>
                <a:srgbClr val="0070C0"/>
              </a:solidFill>
              <a:cs typeface="B Titr" pitchFamily="2" charset="-78"/>
            </a:endParaRPr>
          </a:p>
        </p:txBody>
      </p:sp>
      <p:sp>
        <p:nvSpPr>
          <p:cNvPr id="3" name="Content Placeholder 2"/>
          <p:cNvSpPr>
            <a:spLocks noGrp="1"/>
          </p:cNvSpPr>
          <p:nvPr>
            <p:ph sz="quarter" idx="13"/>
          </p:nvPr>
        </p:nvSpPr>
        <p:spPr>
          <a:xfrm>
            <a:off x="228600" y="1600200"/>
            <a:ext cx="8305800" cy="5105400"/>
          </a:xfrm>
        </p:spPr>
        <p:txBody>
          <a:bodyPr>
            <a:normAutofit fontScale="92500" lnSpcReduction="10000"/>
          </a:bodyPr>
          <a:lstStyle/>
          <a:p>
            <a:pPr algn="r" rtl="1">
              <a:lnSpc>
                <a:spcPct val="150000"/>
              </a:lnSpc>
            </a:pPr>
            <a:r>
              <a:rPr lang="fa-IR" sz="3000" dirty="0" smtClean="0">
                <a:solidFill>
                  <a:srgbClr val="66FFFF"/>
                </a:solidFill>
                <a:cs typeface="B Titr" pitchFamily="2" charset="-78"/>
              </a:rPr>
              <a:t>گام نهایی: </a:t>
            </a:r>
          </a:p>
          <a:p>
            <a:pPr algn="just" rtl="1">
              <a:lnSpc>
                <a:spcPct val="150000"/>
              </a:lnSpc>
            </a:pPr>
            <a:r>
              <a:rPr lang="ar-SA" sz="2800" dirty="0" smtClean="0">
                <a:cs typeface="B Titr" pitchFamily="2" charset="-78"/>
              </a:rPr>
              <a:t>متضمن </a:t>
            </a:r>
            <a:r>
              <a:rPr lang="ar-SA" sz="2800" b="1" u="sng" dirty="0">
                <a:solidFill>
                  <a:srgbClr val="FF0000"/>
                </a:solidFill>
                <a:cs typeface="B Titr" pitchFamily="2" charset="-78"/>
              </a:rPr>
              <a:t>يک برنامه غني سازي(1)</a:t>
            </a:r>
            <a:r>
              <a:rPr lang="ar-SA" sz="2800" dirty="0">
                <a:cs typeface="B Titr" pitchFamily="2" charset="-78"/>
              </a:rPr>
              <a:t> باشد که </a:t>
            </a:r>
            <a:r>
              <a:rPr lang="ar-SA" sz="2800" b="1" u="sng" dirty="0">
                <a:solidFill>
                  <a:srgbClr val="FF0000"/>
                </a:solidFill>
                <a:cs typeface="B Titr" pitchFamily="2" charset="-78"/>
              </a:rPr>
              <a:t>توسط طرفين(2)</a:t>
            </a:r>
            <a:r>
              <a:rPr lang="ar-SA" sz="2800" dirty="0">
                <a:solidFill>
                  <a:srgbClr val="FF0000"/>
                </a:solidFill>
                <a:cs typeface="B Titr" pitchFamily="2" charset="-78"/>
              </a:rPr>
              <a:t> </a:t>
            </a:r>
            <a:r>
              <a:rPr lang="ar-SA" sz="2800" dirty="0">
                <a:cs typeface="B Titr" pitchFamily="2" charset="-78"/>
              </a:rPr>
              <a:t>تعريف مي‌گردد، برنامه‌اي که شاخصه‌هاي آن با موافقت طرفين و منطبق با </a:t>
            </a:r>
            <a:r>
              <a:rPr lang="ar-SA" sz="2800" b="1" u="sng" dirty="0">
                <a:solidFill>
                  <a:srgbClr val="FF0000"/>
                </a:solidFill>
                <a:cs typeface="B Titr" pitchFamily="2" charset="-78"/>
              </a:rPr>
              <a:t>نيازهاي </a:t>
            </a:r>
            <a:r>
              <a:rPr lang="ar-SA" sz="2800" b="1" u="sng" dirty="0" smtClean="0">
                <a:solidFill>
                  <a:srgbClr val="FF0000"/>
                </a:solidFill>
                <a:cs typeface="B Titr" pitchFamily="2" charset="-78"/>
              </a:rPr>
              <a:t>عملي(3</a:t>
            </a:r>
            <a:r>
              <a:rPr lang="ar-SA" sz="2800" b="1" u="sng" dirty="0">
                <a:solidFill>
                  <a:srgbClr val="FF0000"/>
                </a:solidFill>
                <a:cs typeface="B Titr" pitchFamily="2" charset="-78"/>
              </a:rPr>
              <a:t>)</a:t>
            </a:r>
            <a:r>
              <a:rPr lang="ar-SA" sz="2800" b="1" u="sng" dirty="0">
                <a:cs typeface="B Titr" pitchFamily="2" charset="-78"/>
              </a:rPr>
              <a:t> </a:t>
            </a:r>
            <a:r>
              <a:rPr lang="ar-SA" sz="2800" dirty="0">
                <a:cs typeface="B Titr" pitchFamily="2" charset="-78"/>
              </a:rPr>
              <a:t>با </a:t>
            </a:r>
            <a:r>
              <a:rPr lang="ar-SA" sz="2800" b="1" dirty="0">
                <a:cs typeface="B Titr" pitchFamily="2" charset="-78"/>
              </a:rPr>
              <a:t>محدوديت‌هاي مورد توافق</a:t>
            </a:r>
            <a:r>
              <a:rPr lang="ar-SA" sz="2800" dirty="0">
                <a:cs typeface="B Titr" pitchFamily="2" charset="-78"/>
              </a:rPr>
              <a:t> در خصوص</a:t>
            </a:r>
            <a:r>
              <a:rPr lang="ar-SA" sz="2800" b="1" u="sng" dirty="0">
                <a:solidFill>
                  <a:srgbClr val="FF0000"/>
                </a:solidFill>
                <a:cs typeface="B Titr" pitchFamily="2" charset="-78"/>
              </a:rPr>
              <a:t> دامنه(4)</a:t>
            </a:r>
            <a:r>
              <a:rPr lang="ar-SA" sz="2800" dirty="0">
                <a:solidFill>
                  <a:srgbClr val="FF0000"/>
                </a:solidFill>
                <a:cs typeface="B Titr" pitchFamily="2" charset="-78"/>
              </a:rPr>
              <a:t> </a:t>
            </a:r>
            <a:r>
              <a:rPr lang="ar-SA" sz="2800" dirty="0">
                <a:cs typeface="B Titr" pitchFamily="2" charset="-78"/>
              </a:rPr>
              <a:t>و </a:t>
            </a:r>
            <a:r>
              <a:rPr lang="ar-SA" sz="2800" b="1" u="sng" dirty="0">
                <a:solidFill>
                  <a:srgbClr val="FF0000"/>
                </a:solidFill>
                <a:cs typeface="B Titr" pitchFamily="2" charset="-78"/>
              </a:rPr>
              <a:t>سطح(5) </a:t>
            </a:r>
            <a:r>
              <a:rPr lang="ar-SA" sz="2800" dirty="0">
                <a:cs typeface="B Titr" pitchFamily="2" charset="-78"/>
              </a:rPr>
              <a:t>فعاليت‌هاي غني سازي، </a:t>
            </a:r>
            <a:r>
              <a:rPr lang="ar-SA" sz="2800" b="1" u="sng" dirty="0">
                <a:solidFill>
                  <a:srgbClr val="FF0000"/>
                </a:solidFill>
                <a:cs typeface="B Titr" pitchFamily="2" charset="-78"/>
              </a:rPr>
              <a:t>ظرفيت(6)</a:t>
            </a:r>
            <a:r>
              <a:rPr lang="ar-SA" sz="2800" dirty="0">
                <a:solidFill>
                  <a:srgbClr val="FF0000"/>
                </a:solidFill>
                <a:cs typeface="B Titr" pitchFamily="2" charset="-78"/>
              </a:rPr>
              <a:t> </a:t>
            </a:r>
            <a:r>
              <a:rPr lang="ar-SA" sz="2800" dirty="0">
                <a:cs typeface="B Titr" pitchFamily="2" charset="-78"/>
              </a:rPr>
              <a:t>غني سازي،</a:t>
            </a:r>
            <a:r>
              <a:rPr lang="ar-SA" sz="2800" b="1" u="sng" dirty="0">
                <a:solidFill>
                  <a:srgbClr val="FF0000"/>
                </a:solidFill>
                <a:cs typeface="B Titr" pitchFamily="2" charset="-78"/>
              </a:rPr>
              <a:t> محل‌هايي(7)</a:t>
            </a:r>
            <a:r>
              <a:rPr lang="ar-SA" sz="2800" dirty="0">
                <a:solidFill>
                  <a:srgbClr val="FF0000"/>
                </a:solidFill>
                <a:cs typeface="B Titr" pitchFamily="2" charset="-78"/>
              </a:rPr>
              <a:t> </a:t>
            </a:r>
            <a:r>
              <a:rPr lang="ar-SA" sz="2800" dirty="0">
                <a:cs typeface="B Titr" pitchFamily="2" charset="-78"/>
              </a:rPr>
              <a:t>که در آن غني سازي انجام مي‌شود و </a:t>
            </a:r>
            <a:r>
              <a:rPr lang="ar-SA" sz="2800" b="1" u="sng" dirty="0">
                <a:solidFill>
                  <a:srgbClr val="FF0000"/>
                </a:solidFill>
                <a:cs typeface="B Titr" pitchFamily="2" charset="-78"/>
              </a:rPr>
              <a:t>ذخاير اورانيوم(8)</a:t>
            </a:r>
            <a:r>
              <a:rPr lang="ar-SA" sz="2800" dirty="0">
                <a:solidFill>
                  <a:srgbClr val="FF0000"/>
                </a:solidFill>
                <a:cs typeface="B Titr" pitchFamily="2" charset="-78"/>
              </a:rPr>
              <a:t> </a:t>
            </a:r>
            <a:r>
              <a:rPr lang="ar-SA" sz="2800" dirty="0">
                <a:cs typeface="B Titr" pitchFamily="2" charset="-78"/>
              </a:rPr>
              <a:t>غني شده براي دوره زماني که مورد توافق قرار مي‌گيرد، تعيين مي‌گردد</a:t>
            </a:r>
            <a:r>
              <a:rPr lang="en-US" sz="2800" dirty="0">
                <a:cs typeface="B Titr" pitchFamily="2" charset="-78"/>
              </a:rPr>
              <a:t>.</a:t>
            </a:r>
          </a:p>
          <a:p>
            <a:pPr algn="r" rtl="1"/>
            <a:endParaRPr lang="en-US" sz="2800" dirty="0">
              <a:cs typeface="B Titr" pitchFamily="2" charset="-78"/>
            </a:endParaRPr>
          </a:p>
        </p:txBody>
      </p:sp>
    </p:spTree>
    <p:extLst>
      <p:ext uri="{BB962C8B-B14F-4D97-AF65-F5344CB8AC3E}">
        <p14:creationId xmlns:p14="http://schemas.microsoft.com/office/powerpoint/2010/main" val="32261775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pPr algn="ctr" rtl="1"/>
            <a:r>
              <a:rPr lang="fa-IR" sz="4000" dirty="0" smtClean="0">
                <a:solidFill>
                  <a:srgbClr val="00B0F0"/>
                </a:solidFill>
                <a:cs typeface="B Titr" pitchFamily="2" charset="-78"/>
              </a:rPr>
              <a:t>تحقیق و توسعه در توافقنامه ژنو</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304800" y="1143000"/>
            <a:ext cx="8534400" cy="4114800"/>
          </a:xfrm>
        </p:spPr>
        <p:txBody>
          <a:bodyPr>
            <a:noAutofit/>
          </a:bodyPr>
          <a:lstStyle/>
          <a:p>
            <a:pPr algn="r" rtl="1">
              <a:lnSpc>
                <a:spcPct val="150000"/>
              </a:lnSpc>
            </a:pPr>
            <a:r>
              <a:rPr lang="fa-IR" sz="4000" dirty="0" smtClean="0">
                <a:solidFill>
                  <a:srgbClr val="66FFFF"/>
                </a:solidFill>
                <a:cs typeface="B Titr" pitchFamily="2" charset="-78"/>
              </a:rPr>
              <a:t>گام اول:</a:t>
            </a:r>
          </a:p>
          <a:p>
            <a:pPr algn="r" rtl="1">
              <a:lnSpc>
                <a:spcPct val="150000"/>
              </a:lnSpc>
            </a:pPr>
            <a:r>
              <a:rPr lang="ar-SA" sz="4000" dirty="0" smtClean="0">
                <a:cs typeface="B Titr" pitchFamily="2" charset="-78"/>
              </a:rPr>
              <a:t>ايران </a:t>
            </a:r>
            <a:r>
              <a:rPr lang="ar-SA" sz="4000" dirty="0">
                <a:cs typeface="B Titr" pitchFamily="2" charset="-78"/>
              </a:rPr>
              <a:t>برنامه تحقيق و توسعه</a:t>
            </a:r>
            <a:r>
              <a:rPr lang="en-US" sz="4000" dirty="0">
                <a:cs typeface="B Titr" pitchFamily="2" charset="-78"/>
              </a:rPr>
              <a:t> (R &amp; D) </a:t>
            </a:r>
            <a:r>
              <a:rPr lang="ar-SA" sz="4000" dirty="0">
                <a:cs typeface="B Titr" pitchFamily="2" charset="-78"/>
              </a:rPr>
              <a:t>تحت نظارت، </a:t>
            </a:r>
            <a:r>
              <a:rPr lang="ar-SA" sz="4000" b="1" u="sng" dirty="0">
                <a:solidFill>
                  <a:srgbClr val="FF0000"/>
                </a:solidFill>
                <a:cs typeface="B Titr" pitchFamily="2" charset="-78"/>
              </a:rPr>
              <a:t>از جمله</a:t>
            </a:r>
            <a:r>
              <a:rPr lang="ar-SA" sz="4000" dirty="0">
                <a:solidFill>
                  <a:srgbClr val="FF0000"/>
                </a:solidFill>
                <a:cs typeface="B Titr" pitchFamily="2" charset="-78"/>
              </a:rPr>
              <a:t> </a:t>
            </a:r>
            <a:r>
              <a:rPr lang="ar-SA" sz="4000" dirty="0">
                <a:cs typeface="B Titr" pitchFamily="2" charset="-78"/>
              </a:rPr>
              <a:t>برنامه تحقيق و توسعه </a:t>
            </a:r>
            <a:r>
              <a:rPr lang="ar-SA" sz="4000" b="1" u="sng" dirty="0">
                <a:solidFill>
                  <a:srgbClr val="FF0000"/>
                </a:solidFill>
                <a:cs typeface="B Titr" pitchFamily="2" charset="-78"/>
              </a:rPr>
              <a:t>جاري</a:t>
            </a:r>
            <a:r>
              <a:rPr lang="ar-SA" sz="4000" dirty="0">
                <a:cs typeface="B Titr" pitchFamily="2" charset="-78"/>
              </a:rPr>
              <a:t> غني سازي خود را که با هدف انباشت اورانيوم غني شده صورت نمي‌گيرد، ادامه خواهد داد</a:t>
            </a:r>
            <a:r>
              <a:rPr lang="en-US" sz="4000" dirty="0">
                <a:cs typeface="B Titr" pitchFamily="2" charset="-78"/>
              </a:rPr>
              <a:t>.</a:t>
            </a:r>
          </a:p>
          <a:p>
            <a:pPr algn="r" rtl="1">
              <a:lnSpc>
                <a:spcPct val="150000"/>
              </a:lnSpc>
            </a:pPr>
            <a:endParaRPr lang="en-US" sz="4000" dirty="0">
              <a:cs typeface="B Titr" pitchFamily="2" charset="-78"/>
            </a:endParaRPr>
          </a:p>
        </p:txBody>
      </p:sp>
    </p:spTree>
    <p:extLst>
      <p:ext uri="{BB962C8B-B14F-4D97-AF65-F5344CB8AC3E}">
        <p14:creationId xmlns:p14="http://schemas.microsoft.com/office/powerpoint/2010/main" val="7311422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0070C0"/>
                </a:solidFill>
                <a:cs typeface="B Titr" pitchFamily="2" charset="-78"/>
              </a:rPr>
              <a:t>تفسیر تحقیقات جاری</a:t>
            </a:r>
            <a:endParaRPr lang="en-US" sz="4000" dirty="0">
              <a:solidFill>
                <a:srgbClr val="0070C0"/>
              </a:solidFill>
              <a:cs typeface="B Titr" pitchFamily="2" charset="-78"/>
            </a:endParaRPr>
          </a:p>
        </p:txBody>
      </p:sp>
      <p:sp>
        <p:nvSpPr>
          <p:cNvPr id="3" name="Content Placeholder 2"/>
          <p:cNvSpPr>
            <a:spLocks noGrp="1"/>
          </p:cNvSpPr>
          <p:nvPr>
            <p:ph sz="quarter" idx="13"/>
          </p:nvPr>
        </p:nvSpPr>
        <p:spPr>
          <a:xfrm>
            <a:off x="228600" y="1600200"/>
            <a:ext cx="8763000" cy="5029200"/>
          </a:xfrm>
        </p:spPr>
        <p:txBody>
          <a:bodyPr>
            <a:normAutofit fontScale="85000" lnSpcReduction="10000"/>
          </a:bodyPr>
          <a:lstStyle/>
          <a:p>
            <a:pPr marL="0" indent="0" algn="r" rtl="1">
              <a:lnSpc>
                <a:spcPct val="150000"/>
              </a:lnSpc>
              <a:buNone/>
            </a:pPr>
            <a:r>
              <a:rPr lang="fa-IR" sz="4000" dirty="0" smtClean="0">
                <a:cs typeface="B Titr" pitchFamily="2" charset="-78"/>
              </a:rPr>
              <a:t>تفسیر تحقیقات جاری بر اساس «تکنیکال اندرستندینگ»</a:t>
            </a:r>
          </a:p>
          <a:p>
            <a:pPr marL="0" indent="0">
              <a:lnSpc>
                <a:spcPct val="150000"/>
              </a:lnSpc>
              <a:buNone/>
            </a:pPr>
            <a:r>
              <a:rPr lang="en-US" sz="4300" b="1" dirty="0" smtClean="0">
                <a:latin typeface="Times New Roman" pitchFamily="18" charset="0"/>
                <a:cs typeface="Times New Roman" pitchFamily="18" charset="0"/>
              </a:rPr>
              <a:t>Technical </a:t>
            </a:r>
            <a:r>
              <a:rPr lang="en-US" sz="4300" b="1" dirty="0">
                <a:latin typeface="Times New Roman" pitchFamily="18" charset="0"/>
                <a:cs typeface="Times New Roman" pitchFamily="18" charset="0"/>
              </a:rPr>
              <a:t>Understandings</a:t>
            </a:r>
            <a:r>
              <a:rPr lang="fa-IR" sz="4300" b="1" dirty="0" smtClean="0">
                <a:latin typeface="Times New Roman" pitchFamily="18" charset="0"/>
                <a:cs typeface="Times New Roman" pitchFamily="18" charset="0"/>
              </a:rPr>
              <a:t>    </a:t>
            </a:r>
            <a:r>
              <a:rPr lang="fa-IR" sz="4600" b="1" dirty="0" smtClean="0">
                <a:latin typeface="Times New Roman" pitchFamily="18" charset="0"/>
                <a:cs typeface="Times New Roman" pitchFamily="18" charset="0"/>
              </a:rPr>
              <a:t> </a:t>
            </a:r>
          </a:p>
          <a:p>
            <a:pPr marL="0" indent="0" algn="r" rtl="1">
              <a:lnSpc>
                <a:spcPct val="150000"/>
              </a:lnSpc>
              <a:buNone/>
            </a:pPr>
            <a:r>
              <a:rPr lang="fa-IR" sz="4000" dirty="0" smtClean="0">
                <a:cs typeface="B Titr" pitchFamily="2" charset="-78"/>
              </a:rPr>
              <a:t>که در </a:t>
            </a:r>
            <a:r>
              <a:rPr lang="ar-SA" sz="4000" dirty="0" smtClean="0">
                <a:cs typeface="B Titr" pitchFamily="2" charset="-78"/>
              </a:rPr>
              <a:t>16 </a:t>
            </a:r>
            <a:r>
              <a:rPr lang="ar-SA" sz="4000" dirty="0">
                <a:cs typeface="B Titr" pitchFamily="2" charset="-78"/>
              </a:rPr>
              <a:t>ژوئن </a:t>
            </a:r>
            <a:r>
              <a:rPr lang="ar-SA" sz="4000" dirty="0" smtClean="0">
                <a:cs typeface="B Titr" pitchFamily="2" charset="-78"/>
              </a:rPr>
              <a:t>2014</a:t>
            </a:r>
            <a:r>
              <a:rPr lang="fa-IR" sz="4000" dirty="0">
                <a:cs typeface="B Titr" pitchFamily="2" charset="-78"/>
              </a:rPr>
              <a:t> </a:t>
            </a:r>
            <a:r>
              <a:rPr lang="fa-IR" sz="4000" dirty="0" smtClean="0">
                <a:cs typeface="B Titr" pitchFamily="2" charset="-78"/>
              </a:rPr>
              <a:t>انعقاد شده است:</a:t>
            </a:r>
            <a:endParaRPr lang="en-US" sz="4000" dirty="0">
              <a:cs typeface="B Titr" pitchFamily="2" charset="-78"/>
            </a:endParaRPr>
          </a:p>
          <a:p>
            <a:pPr marL="0" indent="0">
              <a:lnSpc>
                <a:spcPct val="150000"/>
              </a:lnSpc>
              <a:buNone/>
            </a:pPr>
            <a:r>
              <a:rPr lang="en-US" sz="4000" b="1" dirty="0">
                <a:latin typeface="Times New Roman" pitchFamily="18" charset="0"/>
                <a:cs typeface="Times New Roman" pitchFamily="18" charset="0"/>
              </a:rPr>
              <a:t>Not going beyond its </a:t>
            </a:r>
            <a:r>
              <a:rPr lang="en-US" sz="4000" b="1" u="sng" dirty="0">
                <a:solidFill>
                  <a:srgbClr val="FF0000"/>
                </a:solidFill>
                <a:latin typeface="Times New Roman" pitchFamily="18" charset="0"/>
                <a:cs typeface="Times New Roman" pitchFamily="18" charset="0"/>
              </a:rPr>
              <a:t>current </a:t>
            </a:r>
            <a:r>
              <a:rPr lang="en-US" sz="4000" b="1" dirty="0" smtClean="0">
                <a:latin typeface="Times New Roman" pitchFamily="18" charset="0"/>
                <a:cs typeface="Times New Roman" pitchFamily="18" charset="0"/>
              </a:rPr>
              <a:t>enrichment </a:t>
            </a:r>
            <a:r>
              <a:rPr lang="en-US" sz="4000" b="1" dirty="0">
                <a:latin typeface="Times New Roman" pitchFamily="18" charset="0"/>
                <a:cs typeface="Times New Roman" pitchFamily="18" charset="0"/>
              </a:rPr>
              <a:t>R&amp;D practices</a:t>
            </a:r>
          </a:p>
          <a:p>
            <a:pPr>
              <a:lnSpc>
                <a:spcPct val="150000"/>
              </a:lnSpc>
            </a:pPr>
            <a:endParaRPr lang="en-US" sz="4000" dirty="0"/>
          </a:p>
        </p:txBody>
      </p:sp>
    </p:spTree>
    <p:extLst>
      <p:ext uri="{BB962C8B-B14F-4D97-AF65-F5344CB8AC3E}">
        <p14:creationId xmlns:p14="http://schemas.microsoft.com/office/powerpoint/2010/main" val="13741196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pPr algn="ctr" rtl="1"/>
            <a:r>
              <a:rPr lang="fa-IR" sz="4000" dirty="0" smtClean="0">
                <a:solidFill>
                  <a:srgbClr val="0070C0"/>
                </a:solidFill>
                <a:cs typeface="B Titr" pitchFamily="2" charset="-78"/>
              </a:rPr>
              <a:t>منظور از </a:t>
            </a:r>
            <a:r>
              <a:rPr lang="en-US" sz="4000" u="sng" dirty="0" smtClean="0">
                <a:solidFill>
                  <a:srgbClr val="FF0000"/>
                </a:solidFill>
                <a:latin typeface="Times New Roman" pitchFamily="18" charset="0"/>
                <a:cs typeface="Times New Roman" pitchFamily="18" charset="0"/>
              </a:rPr>
              <a:t>current</a:t>
            </a:r>
            <a:endParaRPr lang="en-US" sz="40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152400" y="1066800"/>
            <a:ext cx="8915400" cy="4572000"/>
          </a:xfrm>
        </p:spPr>
        <p:txBody>
          <a:bodyPr>
            <a:noAutofit/>
          </a:bodyPr>
          <a:lstStyle/>
          <a:p>
            <a:pPr marL="0" indent="0" algn="r" rtl="1">
              <a:lnSpc>
                <a:spcPct val="150000"/>
              </a:lnSpc>
              <a:buNone/>
            </a:pPr>
            <a:r>
              <a:rPr lang="fa-IR" sz="2800" dirty="0" smtClean="0">
                <a:cs typeface="B Titr" pitchFamily="2" charset="-78"/>
              </a:rPr>
              <a:t>مبنای </a:t>
            </a:r>
            <a:r>
              <a:rPr lang="en-US" sz="3200" u="sng" dirty="0" smtClean="0">
                <a:solidFill>
                  <a:srgbClr val="FF0000"/>
                </a:solidFill>
                <a:cs typeface="B Titr" pitchFamily="2" charset="-78"/>
              </a:rPr>
              <a:t>current</a:t>
            </a:r>
            <a:r>
              <a:rPr lang="fa-IR" sz="2800" dirty="0" smtClean="0">
                <a:cs typeface="B Titr" pitchFamily="2" charset="-78"/>
              </a:rPr>
              <a:t> </a:t>
            </a:r>
            <a:r>
              <a:rPr lang="ar-SA" sz="2800" dirty="0" smtClean="0">
                <a:cs typeface="B Titr" pitchFamily="2" charset="-78"/>
              </a:rPr>
              <a:t>گزارش </a:t>
            </a:r>
            <a:r>
              <a:rPr lang="ar-SA" sz="2800" dirty="0">
                <a:cs typeface="B Titr" pitchFamily="2" charset="-78"/>
              </a:rPr>
              <a:t>3 نوامبر  2013 </a:t>
            </a:r>
            <a:r>
              <a:rPr lang="ar-SA" sz="2800" dirty="0" smtClean="0">
                <a:cs typeface="B Titr" pitchFamily="2" charset="-78"/>
              </a:rPr>
              <a:t>آژانس</a:t>
            </a:r>
            <a:r>
              <a:rPr lang="fa-IR" sz="2800" dirty="0" smtClean="0">
                <a:cs typeface="B Titr" pitchFamily="2" charset="-78"/>
              </a:rPr>
              <a:t> در مورد وضعیت تحقیقات هسته ای ایران می باشد</a:t>
            </a:r>
            <a:r>
              <a:rPr lang="ar-SA" sz="2800" dirty="0" smtClean="0">
                <a:cs typeface="B Titr" pitchFamily="2" charset="-78"/>
              </a:rPr>
              <a:t>:</a:t>
            </a:r>
            <a:endParaRPr lang="fa-IR" sz="2800" dirty="0" smtClean="0">
              <a:cs typeface="B Titr" pitchFamily="2" charset="-78"/>
            </a:endParaRPr>
          </a:p>
          <a:p>
            <a:pPr marL="0" indent="0" algn="r" rtl="1">
              <a:lnSpc>
                <a:spcPct val="150000"/>
              </a:lnSpc>
              <a:buNone/>
            </a:pPr>
            <a:r>
              <a:rPr lang="fa-IR" sz="2800" b="1" dirty="0" smtClean="0">
                <a:cs typeface="B Titr" pitchFamily="2" charset="-78"/>
              </a:rPr>
              <a:t> </a:t>
            </a:r>
            <a:r>
              <a:rPr lang="ar-SA" sz="2800" b="1" dirty="0" smtClean="0">
                <a:cs typeface="B Titr" pitchFamily="2" charset="-78"/>
              </a:rPr>
              <a:t>تعداد </a:t>
            </a:r>
            <a:r>
              <a:rPr lang="ar-SA" sz="2800" b="1" dirty="0">
                <a:cs typeface="B Titr" pitchFamily="2" charset="-78"/>
              </a:rPr>
              <a:t>14 </a:t>
            </a:r>
            <a:r>
              <a:rPr lang="ar-SA" sz="2800" b="1" dirty="0" smtClean="0">
                <a:cs typeface="B Titr" pitchFamily="2" charset="-78"/>
              </a:rPr>
              <a:t>سانتريفيوژ</a:t>
            </a:r>
            <a:r>
              <a:rPr lang="en-US" sz="2800" b="1" dirty="0" smtClean="0">
                <a:cs typeface="B Titr" pitchFamily="2" charset="-78"/>
              </a:rPr>
              <a:t>IR-4 </a:t>
            </a:r>
            <a:r>
              <a:rPr lang="ar-SA" sz="2800" b="1" dirty="0">
                <a:cs typeface="B Titr" pitchFamily="2" charset="-78"/>
              </a:rPr>
              <a:t>، 13سانتریفیوژ</a:t>
            </a:r>
            <a:r>
              <a:rPr lang="en-US" sz="2800" b="1" dirty="0">
                <a:cs typeface="B Titr" pitchFamily="2" charset="-78"/>
              </a:rPr>
              <a:t>IR-6</a:t>
            </a:r>
            <a:r>
              <a:rPr lang="ar-SA" sz="2800" b="1" dirty="0" smtClean="0">
                <a:cs typeface="B Titr" pitchFamily="2" charset="-78"/>
              </a:rPr>
              <a:t>،</a:t>
            </a:r>
            <a:r>
              <a:rPr lang="fa-IR" sz="2800" b="1" dirty="0" smtClean="0">
                <a:cs typeface="B Titr" pitchFamily="2" charset="-78"/>
              </a:rPr>
              <a:t> </a:t>
            </a:r>
            <a:r>
              <a:rPr lang="ar-SA" sz="2800" b="1" dirty="0" smtClean="0">
                <a:cs typeface="B Titr" pitchFamily="2" charset="-78"/>
              </a:rPr>
              <a:t> </a:t>
            </a:r>
            <a:r>
              <a:rPr lang="fa-IR" sz="2800" b="1" dirty="0" smtClean="0">
                <a:cs typeface="B Titr" pitchFamily="2" charset="-78"/>
              </a:rPr>
              <a:t>1 </a:t>
            </a:r>
            <a:r>
              <a:rPr lang="ar-SA" sz="2800" b="1" dirty="0" smtClean="0">
                <a:cs typeface="B Titr" pitchFamily="2" charset="-78"/>
              </a:rPr>
              <a:t>سانتريفيوژ</a:t>
            </a:r>
            <a:r>
              <a:rPr lang="en-US" sz="2800" b="1" dirty="0" smtClean="0">
                <a:cs typeface="B Titr" pitchFamily="2" charset="-78"/>
              </a:rPr>
              <a:t>IR-6s  </a:t>
            </a:r>
            <a:r>
              <a:rPr lang="fa-IR" sz="2800" b="1" dirty="0" smtClean="0">
                <a:cs typeface="B Titr" pitchFamily="2" charset="-78"/>
              </a:rPr>
              <a:t> </a:t>
            </a:r>
          </a:p>
          <a:p>
            <a:pPr marL="0" indent="0" algn="r" rtl="1">
              <a:lnSpc>
                <a:spcPct val="150000"/>
              </a:lnSpc>
              <a:buNone/>
            </a:pPr>
            <a:r>
              <a:rPr lang="ar-SA" sz="2800" b="1" dirty="0" smtClean="0">
                <a:cs typeface="B Titr" pitchFamily="2" charset="-78"/>
              </a:rPr>
              <a:t>و</a:t>
            </a:r>
            <a:r>
              <a:rPr lang="fa-IR" sz="2800" b="1" dirty="0" smtClean="0">
                <a:cs typeface="B Titr" pitchFamily="2" charset="-78"/>
              </a:rPr>
              <a:t> </a:t>
            </a:r>
            <a:r>
              <a:rPr lang="ar-SA" sz="2800" b="1" dirty="0" smtClean="0">
                <a:cs typeface="B Titr" pitchFamily="2" charset="-78"/>
              </a:rPr>
              <a:t> 1 </a:t>
            </a:r>
            <a:r>
              <a:rPr lang="ar-SA" sz="2800" b="1" dirty="0">
                <a:cs typeface="B Titr" pitchFamily="2" charset="-78"/>
              </a:rPr>
              <a:t>سانتریفیوژ</a:t>
            </a:r>
            <a:r>
              <a:rPr lang="en-US" sz="2800" b="1" dirty="0">
                <a:cs typeface="B Titr" pitchFamily="2" charset="-78"/>
              </a:rPr>
              <a:t> IR-5</a:t>
            </a:r>
            <a:r>
              <a:rPr lang="ar-SA" sz="2800" b="1" dirty="0">
                <a:cs typeface="B Titr" pitchFamily="2" charset="-78"/>
              </a:rPr>
              <a:t> در آبشار2</a:t>
            </a:r>
            <a:r>
              <a:rPr lang="ar-SA" sz="2800" b="1" dirty="0" smtClean="0">
                <a:cs typeface="B Titr" pitchFamily="2" charset="-78"/>
              </a:rPr>
              <a:t>،</a:t>
            </a:r>
            <a:endParaRPr lang="fa-IR" sz="2800" b="1" dirty="0" smtClean="0">
              <a:cs typeface="B Titr" pitchFamily="2" charset="-78"/>
            </a:endParaRPr>
          </a:p>
          <a:p>
            <a:pPr marL="0" indent="0" algn="r" rtl="1">
              <a:lnSpc>
                <a:spcPct val="150000"/>
              </a:lnSpc>
              <a:buNone/>
            </a:pPr>
            <a:r>
              <a:rPr lang="ar-SA" sz="2800" b="1" dirty="0" smtClean="0">
                <a:cs typeface="B Titr" pitchFamily="2" charset="-78"/>
              </a:rPr>
              <a:t>  </a:t>
            </a:r>
            <a:r>
              <a:rPr lang="ar-SA" sz="2800" b="1" dirty="0">
                <a:cs typeface="B Titr" pitchFamily="2" charset="-78"/>
              </a:rPr>
              <a:t>14 سانتريفيوژ </a:t>
            </a:r>
            <a:r>
              <a:rPr lang="en-US" sz="2800" b="1" dirty="0">
                <a:cs typeface="B Titr" pitchFamily="2" charset="-78"/>
              </a:rPr>
              <a:t>IR-1</a:t>
            </a:r>
            <a:r>
              <a:rPr lang="ar-SA" sz="2800" b="1" dirty="0">
                <a:cs typeface="B Titr" pitchFamily="2" charset="-78"/>
              </a:rPr>
              <a:t> </a:t>
            </a:r>
            <a:r>
              <a:rPr lang="ar-SA" sz="2800" b="1" dirty="0" smtClean="0">
                <a:cs typeface="B Titr" pitchFamily="2" charset="-78"/>
              </a:rPr>
              <a:t>و</a:t>
            </a:r>
            <a:r>
              <a:rPr lang="fa-IR" sz="2800" b="1" dirty="0" smtClean="0">
                <a:cs typeface="B Titr" pitchFamily="2" charset="-78"/>
              </a:rPr>
              <a:t> </a:t>
            </a:r>
            <a:r>
              <a:rPr lang="ar-SA" sz="2800" b="1" dirty="0" smtClean="0">
                <a:cs typeface="B Titr" pitchFamily="2" charset="-78"/>
              </a:rPr>
              <a:t> </a:t>
            </a:r>
            <a:r>
              <a:rPr lang="ar-SA" sz="2800" b="1" dirty="0">
                <a:cs typeface="B Titr" pitchFamily="2" charset="-78"/>
              </a:rPr>
              <a:t>2 سانتریفیوژ </a:t>
            </a:r>
            <a:r>
              <a:rPr lang="en-US" sz="2800" b="1" dirty="0" smtClean="0">
                <a:cs typeface="B Titr" pitchFamily="2" charset="-78"/>
              </a:rPr>
              <a:t>IR-2m</a:t>
            </a:r>
            <a:r>
              <a:rPr lang="fa-IR" sz="2800" b="1" dirty="0" smtClean="0">
                <a:cs typeface="B Titr" pitchFamily="2" charset="-78"/>
              </a:rPr>
              <a:t> </a:t>
            </a:r>
            <a:r>
              <a:rPr lang="ar-SA" sz="2800" b="1" dirty="0" smtClean="0">
                <a:cs typeface="B Titr" pitchFamily="2" charset="-78"/>
              </a:rPr>
              <a:t>در </a:t>
            </a:r>
            <a:r>
              <a:rPr lang="ar-SA" sz="2800" b="1" dirty="0">
                <a:cs typeface="B Titr" pitchFamily="2" charset="-78"/>
              </a:rPr>
              <a:t>آبشار 3 ، 164 سانتريفيوژ </a:t>
            </a:r>
            <a:r>
              <a:rPr lang="en-US" sz="2800" b="1" dirty="0">
                <a:cs typeface="B Titr" pitchFamily="2" charset="-78"/>
              </a:rPr>
              <a:t>IR-4 </a:t>
            </a:r>
            <a:r>
              <a:rPr lang="ar-SA" sz="2800" b="1" dirty="0">
                <a:cs typeface="B Titr" pitchFamily="2" charset="-78"/>
              </a:rPr>
              <a:t> در آبشار 4 </a:t>
            </a:r>
            <a:endParaRPr lang="fa-IR" sz="2800" b="1" dirty="0" smtClean="0">
              <a:cs typeface="B Titr" pitchFamily="2" charset="-78"/>
            </a:endParaRPr>
          </a:p>
          <a:p>
            <a:pPr marL="0" indent="0" algn="r" rtl="1">
              <a:lnSpc>
                <a:spcPct val="150000"/>
              </a:lnSpc>
              <a:buNone/>
            </a:pPr>
            <a:r>
              <a:rPr lang="ar-SA" sz="2800" b="1" dirty="0" smtClean="0">
                <a:cs typeface="B Titr" pitchFamily="2" charset="-78"/>
              </a:rPr>
              <a:t> </a:t>
            </a:r>
            <a:r>
              <a:rPr lang="ar-SA" sz="2800" b="1" dirty="0">
                <a:cs typeface="B Titr" pitchFamily="2" charset="-78"/>
              </a:rPr>
              <a:t>162 سانتریفیوژ </a:t>
            </a:r>
            <a:r>
              <a:rPr lang="en-US" sz="2800" b="1" dirty="0">
                <a:cs typeface="B Titr" pitchFamily="2" charset="-78"/>
              </a:rPr>
              <a:t>IR-2m </a:t>
            </a:r>
            <a:r>
              <a:rPr lang="ar-SA" sz="2800" b="1" dirty="0">
                <a:cs typeface="B Titr" pitchFamily="2" charset="-78"/>
              </a:rPr>
              <a:t> در آبشار 5 نصب گرديده بود.</a:t>
            </a:r>
            <a:endParaRPr lang="en-US" sz="2800" dirty="0">
              <a:cs typeface="B Titr" pitchFamily="2" charset="-78"/>
            </a:endParaRPr>
          </a:p>
        </p:txBody>
      </p:sp>
    </p:spTree>
    <p:extLst>
      <p:ext uri="{BB962C8B-B14F-4D97-AF65-F5344CB8AC3E}">
        <p14:creationId xmlns:p14="http://schemas.microsoft.com/office/powerpoint/2010/main" val="40679623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70C0"/>
                </a:solidFill>
                <a:cs typeface="B Titr" pitchFamily="2" charset="-78"/>
              </a:rPr>
              <a:t>وضعیت هسته ای ایران پس از اتمام دوره گام نهایی</a:t>
            </a:r>
            <a:endParaRPr lang="en-US" sz="4000" dirty="0">
              <a:solidFill>
                <a:srgbClr val="0070C0"/>
              </a:solidFill>
              <a:cs typeface="B Titr" pitchFamily="2" charset="-78"/>
            </a:endParaRPr>
          </a:p>
        </p:txBody>
      </p:sp>
      <p:sp>
        <p:nvSpPr>
          <p:cNvPr id="3" name="Content Placeholder 2"/>
          <p:cNvSpPr>
            <a:spLocks noGrp="1"/>
          </p:cNvSpPr>
          <p:nvPr>
            <p:ph sz="quarter" idx="13"/>
          </p:nvPr>
        </p:nvSpPr>
        <p:spPr>
          <a:xfrm>
            <a:off x="304800" y="1600200"/>
            <a:ext cx="8229600" cy="4953000"/>
          </a:xfrm>
        </p:spPr>
        <p:txBody>
          <a:bodyPr>
            <a:normAutofit lnSpcReduction="10000"/>
          </a:bodyPr>
          <a:lstStyle/>
          <a:p>
            <a:pPr algn="r" rtl="1">
              <a:lnSpc>
                <a:spcPct val="150000"/>
              </a:lnSpc>
            </a:pPr>
            <a:r>
              <a:rPr lang="ar-SA" sz="2800" b="1" dirty="0" smtClean="0">
                <a:solidFill>
                  <a:srgbClr val="00B050"/>
                </a:solidFill>
                <a:cs typeface="B Titr" pitchFamily="2" charset="-78"/>
              </a:rPr>
              <a:t>آیا پس از اتمام این دروه طولانی مدت ایران می تواند از حقوق هسته ای خود برخوردار شود؟</a:t>
            </a:r>
            <a:endParaRPr lang="fa-IR" sz="2800" b="1" dirty="0" smtClean="0">
              <a:solidFill>
                <a:srgbClr val="00B050"/>
              </a:solidFill>
              <a:cs typeface="B Titr" pitchFamily="2" charset="-78"/>
            </a:endParaRPr>
          </a:p>
          <a:p>
            <a:pPr algn="r" rtl="1">
              <a:lnSpc>
                <a:spcPct val="150000"/>
              </a:lnSpc>
            </a:pPr>
            <a:r>
              <a:rPr lang="fa-IR" sz="2800" b="1" dirty="0" smtClean="0">
                <a:cs typeface="B Titr" pitchFamily="2" charset="-78"/>
              </a:rPr>
              <a:t>متن توافق:</a:t>
            </a:r>
          </a:p>
          <a:p>
            <a:pPr algn="r" rtl="1">
              <a:lnSpc>
                <a:spcPct val="150000"/>
              </a:lnSpc>
            </a:pPr>
            <a:r>
              <a:rPr lang="ar-SA" sz="2800" b="1" dirty="0" smtClean="0">
                <a:cs typeface="B Titr" pitchFamily="2" charset="-78"/>
              </a:rPr>
              <a:t>به </a:t>
            </a:r>
            <a:r>
              <a:rPr lang="ar-SA" sz="2800" b="1" dirty="0">
                <a:cs typeface="B Titr" pitchFamily="2" charset="-78"/>
              </a:rPr>
              <a:t>دنبال اجراي </a:t>
            </a:r>
            <a:r>
              <a:rPr lang="ar-SA" sz="2800" b="1" u="sng" dirty="0">
                <a:solidFill>
                  <a:srgbClr val="FF0000"/>
                </a:solidFill>
                <a:cs typeface="B Titr" pitchFamily="2" charset="-78"/>
              </a:rPr>
              <a:t>موفق</a:t>
            </a:r>
            <a:r>
              <a:rPr lang="ar-SA" sz="2800" b="1" dirty="0">
                <a:cs typeface="B Titr" pitchFamily="2" charset="-78"/>
              </a:rPr>
              <a:t> گام نهايي راه حل جامع و با سپري شدن کامل دوره زماني گام نهايي، با برنامه هسته‌اي ايران </a:t>
            </a:r>
            <a:r>
              <a:rPr lang="ar-SA" sz="2800" b="1" u="sng" dirty="0">
                <a:solidFill>
                  <a:srgbClr val="FF0000"/>
                </a:solidFill>
                <a:cs typeface="B Titr" pitchFamily="2" charset="-78"/>
              </a:rPr>
              <a:t>مانند برنامه هر کشور </a:t>
            </a:r>
            <a:r>
              <a:rPr lang="ar-SA" sz="2800" b="1" dirty="0">
                <a:cs typeface="B Titr" pitchFamily="2" charset="-78"/>
              </a:rPr>
              <a:t>غيرهسته‌اي ديگر عضو</a:t>
            </a:r>
            <a:r>
              <a:rPr lang="en-US" sz="2800" b="1" dirty="0">
                <a:cs typeface="B Titr" pitchFamily="2" charset="-78"/>
              </a:rPr>
              <a:t> NPT </a:t>
            </a:r>
            <a:r>
              <a:rPr lang="ar-SA" sz="2800" b="1" u="sng" dirty="0">
                <a:solidFill>
                  <a:srgbClr val="FF0000"/>
                </a:solidFill>
                <a:cs typeface="B Titr" pitchFamily="2" charset="-78"/>
              </a:rPr>
              <a:t>رفتار خواهد شد</a:t>
            </a:r>
            <a:r>
              <a:rPr lang="en-US" sz="2800" b="1" u="sng" dirty="0">
                <a:solidFill>
                  <a:srgbClr val="FF0000"/>
                </a:solidFill>
                <a:cs typeface="B Titr" pitchFamily="2" charset="-78"/>
              </a:rPr>
              <a:t>.</a:t>
            </a:r>
            <a:endParaRPr lang="en-US" sz="2800" u="sng" dirty="0">
              <a:solidFill>
                <a:srgbClr val="FF0000"/>
              </a:solidFill>
              <a:cs typeface="B Titr" pitchFamily="2" charset="-78"/>
            </a:endParaRPr>
          </a:p>
          <a:p>
            <a:pPr marL="0" indent="0" algn="r" rtl="1">
              <a:lnSpc>
                <a:spcPct val="150000"/>
              </a:lnSpc>
              <a:buNone/>
            </a:pPr>
            <a:endParaRPr lang="en-US" sz="2800" dirty="0">
              <a:cs typeface="B Titr" pitchFamily="2" charset="-78"/>
            </a:endParaRPr>
          </a:p>
          <a:p>
            <a:pPr algn="r" rtl="1">
              <a:lnSpc>
                <a:spcPct val="150000"/>
              </a:lnSpc>
            </a:pPr>
            <a:endParaRPr lang="en-US" sz="2800" dirty="0">
              <a:cs typeface="B Titr" pitchFamily="2" charset="-78"/>
            </a:endParaRPr>
          </a:p>
        </p:txBody>
      </p:sp>
    </p:spTree>
    <p:extLst>
      <p:ext uri="{BB962C8B-B14F-4D97-AF65-F5344CB8AC3E}">
        <p14:creationId xmlns:p14="http://schemas.microsoft.com/office/powerpoint/2010/main" val="19811771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FFFF00"/>
                </a:solidFill>
                <a:cs typeface="B Titr" pitchFamily="2" charset="-78"/>
              </a:rPr>
              <a:t>منظور از رفع تحریمها</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p:txBody>
          <a:bodyPr>
            <a:normAutofit/>
          </a:bodyPr>
          <a:lstStyle/>
          <a:p>
            <a:pPr algn="r" rtl="1"/>
            <a:endParaRPr lang="fa-IR" sz="4000" dirty="0">
              <a:cs typeface="B Titr" pitchFamily="2" charset="-78"/>
            </a:endParaRPr>
          </a:p>
          <a:p>
            <a:pPr algn="ctr" rtl="1"/>
            <a:r>
              <a:rPr lang="fa-IR" sz="4000" dirty="0" smtClean="0">
                <a:cs typeface="B Titr" pitchFamily="2" charset="-78"/>
              </a:rPr>
              <a:t>تفاوت </a:t>
            </a:r>
            <a:r>
              <a:rPr lang="fa-IR" sz="4000" dirty="0">
                <a:cs typeface="B Titr" pitchFamily="2" charset="-78"/>
              </a:rPr>
              <a:t>لغو </a:t>
            </a:r>
            <a:r>
              <a:rPr lang="fa-IR" sz="4000" dirty="0" smtClean="0">
                <a:cs typeface="B Titr" pitchFamily="2" charset="-78"/>
              </a:rPr>
              <a:t>با تعلیق و توقف</a:t>
            </a:r>
          </a:p>
          <a:p>
            <a:pPr algn="ctr" rtl="1"/>
            <a:r>
              <a:rPr lang="ar-SA" sz="4000" dirty="0">
                <a:cs typeface="B Titr" pitchFamily="2" charset="-78"/>
              </a:rPr>
              <a:t>در توافق کوتاه مدت صحبتی از </a:t>
            </a:r>
            <a:r>
              <a:rPr lang="fa-IR" sz="4000" u="sng" dirty="0">
                <a:solidFill>
                  <a:srgbClr val="FF0000"/>
                </a:solidFill>
                <a:cs typeface="B Titr" pitchFamily="2" charset="-78"/>
              </a:rPr>
              <a:t>لغو</a:t>
            </a:r>
            <a:r>
              <a:rPr lang="ar-SA" sz="4000" dirty="0">
                <a:cs typeface="B Titr" pitchFamily="2" charset="-78"/>
              </a:rPr>
              <a:t> تحریمها نیست فقط </a:t>
            </a:r>
            <a:r>
              <a:rPr lang="fa-IR" sz="4000" dirty="0">
                <a:cs typeface="B Titr" pitchFamily="2" charset="-78"/>
              </a:rPr>
              <a:t>صحبت از</a:t>
            </a:r>
            <a:r>
              <a:rPr lang="fa-IR" sz="4000" u="sng" dirty="0">
                <a:solidFill>
                  <a:srgbClr val="FF0000"/>
                </a:solidFill>
                <a:cs typeface="B Titr" pitchFamily="2" charset="-78"/>
              </a:rPr>
              <a:t> توقف </a:t>
            </a:r>
            <a:r>
              <a:rPr lang="fa-IR" sz="4000" dirty="0">
                <a:cs typeface="B Titr" pitchFamily="2" charset="-78"/>
              </a:rPr>
              <a:t>تلاش ها یا</a:t>
            </a:r>
            <a:r>
              <a:rPr lang="fa-IR" sz="4000" u="sng" dirty="0">
                <a:solidFill>
                  <a:srgbClr val="FF0000"/>
                </a:solidFill>
                <a:cs typeface="B Titr" pitchFamily="2" charset="-78"/>
              </a:rPr>
              <a:t> تعلیق </a:t>
            </a:r>
            <a:r>
              <a:rPr lang="fa-IR" sz="4000" dirty="0">
                <a:cs typeface="B Titr" pitchFamily="2" charset="-78"/>
              </a:rPr>
              <a:t>در میان است </a:t>
            </a:r>
            <a:r>
              <a:rPr lang="fa-IR" sz="4000" u="sng" dirty="0">
                <a:solidFill>
                  <a:srgbClr val="FF0000"/>
                </a:solidFill>
                <a:cs typeface="B Titr" pitchFamily="2" charset="-78"/>
              </a:rPr>
              <a:t>نه لغو </a:t>
            </a:r>
            <a:r>
              <a:rPr lang="fa-IR" sz="4000" dirty="0">
                <a:cs typeface="B Titr" pitchFamily="2" charset="-78"/>
              </a:rPr>
              <a:t>تحریم ها</a:t>
            </a:r>
            <a:endParaRPr lang="en-US" sz="4000" dirty="0">
              <a:cs typeface="B Titr" pitchFamily="2" charset="-78"/>
            </a:endParaRPr>
          </a:p>
          <a:p>
            <a:pPr algn="ctr" rtl="1"/>
            <a:endParaRPr lang="en-US" sz="4000" dirty="0">
              <a:cs typeface="B Titr" pitchFamily="2" charset="-78"/>
            </a:endParaRPr>
          </a:p>
        </p:txBody>
      </p:sp>
    </p:spTree>
    <p:extLst>
      <p:ext uri="{BB962C8B-B14F-4D97-AF65-F5344CB8AC3E}">
        <p14:creationId xmlns:p14="http://schemas.microsoft.com/office/powerpoint/2010/main" val="4193201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FFFF00"/>
                </a:solidFill>
                <a:cs typeface="B Titr" pitchFamily="2" charset="-78"/>
              </a:rPr>
              <a:t>تعلیق و نه لغو در گام اول</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304800" y="1600200"/>
            <a:ext cx="8229600" cy="4724400"/>
          </a:xfrm>
        </p:spPr>
        <p:txBody>
          <a:bodyPr>
            <a:noAutofit/>
          </a:bodyPr>
          <a:lstStyle/>
          <a:p>
            <a:pPr algn="r" rtl="1"/>
            <a:r>
              <a:rPr lang="fa-IR" sz="3200" b="1" dirty="0" smtClean="0">
                <a:solidFill>
                  <a:srgbClr val="00B0F0"/>
                </a:solidFill>
                <a:cs typeface="B Titr" pitchFamily="2" charset="-78"/>
              </a:rPr>
              <a:t>گام اول: </a:t>
            </a:r>
          </a:p>
          <a:p>
            <a:pPr algn="r" rtl="1"/>
            <a:r>
              <a:rPr lang="ar-SA" sz="2800" b="1" u="sng" dirty="0" smtClean="0">
                <a:solidFill>
                  <a:srgbClr val="FF0000"/>
                </a:solidFill>
                <a:cs typeface="B Titr" pitchFamily="2" charset="-78"/>
              </a:rPr>
              <a:t>توقف </a:t>
            </a:r>
            <a:r>
              <a:rPr lang="ar-SA" sz="2800" b="1" u="sng" dirty="0">
                <a:solidFill>
                  <a:srgbClr val="FF0000"/>
                </a:solidFill>
                <a:cs typeface="B Titr" pitchFamily="2" charset="-78"/>
              </a:rPr>
              <a:t>تلاش</a:t>
            </a:r>
            <a:r>
              <a:rPr lang="ar-SA" sz="2800" dirty="0">
                <a:solidFill>
                  <a:srgbClr val="FF0000"/>
                </a:solidFill>
                <a:cs typeface="B Titr" pitchFamily="2" charset="-78"/>
              </a:rPr>
              <a:t> </a:t>
            </a:r>
            <a:r>
              <a:rPr lang="ar-SA" sz="2800" dirty="0">
                <a:cs typeface="B Titr" pitchFamily="2" charset="-78"/>
              </a:rPr>
              <a:t>براي کاهش خريد نفت خام ايران به نحوي که مشتريان فعلي بتوانند ميانگين ميزان کنوني خريد نفت خام خود از ايران را کماکان ادامه دهند</a:t>
            </a:r>
            <a:r>
              <a:rPr lang="ar-SA" sz="2800" dirty="0" smtClean="0">
                <a:cs typeface="B Titr" pitchFamily="2" charset="-78"/>
              </a:rPr>
              <a:t>.</a:t>
            </a:r>
            <a:r>
              <a:rPr lang="fa-IR" sz="2800" dirty="0" smtClean="0">
                <a:cs typeface="B Titr" pitchFamily="2" charset="-78"/>
              </a:rPr>
              <a:t>..</a:t>
            </a:r>
            <a:r>
              <a:rPr lang="ar-SA" sz="2800" dirty="0" smtClean="0">
                <a:cs typeface="B Titr" pitchFamily="2" charset="-78"/>
              </a:rPr>
              <a:t> </a:t>
            </a:r>
            <a:endParaRPr lang="en-US" sz="2800" dirty="0">
              <a:cs typeface="B Titr" pitchFamily="2" charset="-78"/>
            </a:endParaRPr>
          </a:p>
          <a:p>
            <a:pPr algn="r" rtl="1"/>
            <a:r>
              <a:rPr lang="ar-SA" sz="2800" b="1" u="sng" dirty="0">
                <a:solidFill>
                  <a:srgbClr val="FF0000"/>
                </a:solidFill>
                <a:cs typeface="B Titr" pitchFamily="2" charset="-78"/>
              </a:rPr>
              <a:t>تعليق</a:t>
            </a:r>
            <a:r>
              <a:rPr lang="ar-SA" sz="2800" dirty="0">
                <a:cs typeface="B Titr" pitchFamily="2" charset="-78"/>
              </a:rPr>
              <a:t> تحريم‌هاي آمريکا و اتحاديه اروپا بر</a:t>
            </a:r>
            <a:r>
              <a:rPr lang="en-US" sz="2800" dirty="0">
                <a:cs typeface="B Titr" pitchFamily="2" charset="-78"/>
              </a:rPr>
              <a:t>:</a:t>
            </a:r>
          </a:p>
          <a:p>
            <a:pPr algn="r" rtl="1"/>
            <a:r>
              <a:rPr lang="ar-SA" sz="2800" dirty="0" smtClean="0">
                <a:cs typeface="B Titr" pitchFamily="2" charset="-78"/>
              </a:rPr>
              <a:t>صادرات </a:t>
            </a:r>
            <a:r>
              <a:rPr lang="ar-SA" sz="2800" dirty="0">
                <a:cs typeface="B Titr" pitchFamily="2" charset="-78"/>
              </a:rPr>
              <a:t>پتروشيمي ايران و نيز </a:t>
            </a:r>
            <a:r>
              <a:rPr lang="ar-SA" sz="2800" u="sng" dirty="0">
                <a:solidFill>
                  <a:srgbClr val="FF0000"/>
                </a:solidFill>
                <a:cs typeface="B Titr" pitchFamily="2" charset="-78"/>
              </a:rPr>
              <a:t>تعليق</a:t>
            </a:r>
            <a:r>
              <a:rPr lang="ar-SA" sz="2800" dirty="0">
                <a:cs typeface="B Titr" pitchFamily="2" charset="-78"/>
              </a:rPr>
              <a:t> تحريم خدمات مرتبط ...</a:t>
            </a:r>
            <a:endParaRPr lang="en-US" sz="2800" dirty="0">
              <a:cs typeface="B Titr" pitchFamily="2" charset="-78"/>
            </a:endParaRPr>
          </a:p>
          <a:p>
            <a:pPr algn="r" rtl="1"/>
            <a:r>
              <a:rPr lang="fa-IR" sz="2800" dirty="0" smtClean="0">
                <a:cs typeface="B Titr" pitchFamily="2" charset="-78"/>
              </a:rPr>
              <a:t>...</a:t>
            </a:r>
            <a:endParaRPr lang="en-US" sz="2800" dirty="0">
              <a:cs typeface="B Titr" pitchFamily="2" charset="-78"/>
            </a:endParaRPr>
          </a:p>
        </p:txBody>
      </p:sp>
    </p:spTree>
    <p:extLst>
      <p:ext uri="{BB962C8B-B14F-4D97-AF65-F5344CB8AC3E}">
        <p14:creationId xmlns:p14="http://schemas.microsoft.com/office/powerpoint/2010/main" val="3527036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b="1" dirty="0" smtClean="0">
                <a:solidFill>
                  <a:srgbClr val="92D050"/>
                </a:solidFill>
                <a:cs typeface="B Titr" pitchFamily="2" charset="-78"/>
              </a:rPr>
              <a:t>وضعیت تحریم ها</a:t>
            </a:r>
            <a:r>
              <a:rPr lang="ar-SA" sz="4000" b="1" dirty="0" smtClean="0">
                <a:solidFill>
                  <a:srgbClr val="92D050"/>
                </a:solidFill>
                <a:cs typeface="B Titr" pitchFamily="2" charset="-78"/>
              </a:rPr>
              <a:t> </a:t>
            </a:r>
            <a:r>
              <a:rPr lang="ar-SA" sz="4000" b="1" dirty="0">
                <a:solidFill>
                  <a:srgbClr val="92D050"/>
                </a:solidFill>
                <a:cs typeface="B Titr" pitchFamily="2" charset="-78"/>
              </a:rPr>
              <a:t>در </a:t>
            </a:r>
            <a:r>
              <a:rPr lang="fa-IR" sz="4000" b="1" dirty="0" smtClean="0">
                <a:solidFill>
                  <a:srgbClr val="92D050"/>
                </a:solidFill>
                <a:cs typeface="B Titr" pitchFamily="2" charset="-78"/>
              </a:rPr>
              <a:t>گام</a:t>
            </a:r>
            <a:r>
              <a:rPr lang="ar-SA" sz="4000" b="1" dirty="0" smtClean="0">
                <a:solidFill>
                  <a:srgbClr val="92D050"/>
                </a:solidFill>
                <a:cs typeface="B Titr" pitchFamily="2" charset="-78"/>
              </a:rPr>
              <a:t> </a:t>
            </a:r>
            <a:r>
              <a:rPr lang="ar-SA" sz="4000" b="1" dirty="0">
                <a:solidFill>
                  <a:srgbClr val="92D050"/>
                </a:solidFill>
                <a:cs typeface="B Titr" pitchFamily="2" charset="-78"/>
              </a:rPr>
              <a:t>نهایی</a:t>
            </a:r>
            <a:r>
              <a:rPr lang="en-US" sz="4000" dirty="0">
                <a:solidFill>
                  <a:srgbClr val="92D050"/>
                </a:solidFill>
                <a:cs typeface="B Titr" pitchFamily="2" charset="-78"/>
              </a:rPr>
              <a:t/>
            </a:r>
            <a:br>
              <a:rPr lang="en-US" sz="4000" dirty="0">
                <a:solidFill>
                  <a:srgbClr val="92D050"/>
                </a:solidFill>
                <a:cs typeface="B Titr" pitchFamily="2" charset="-78"/>
              </a:rPr>
            </a:br>
            <a:endParaRPr lang="en-US" sz="4000" dirty="0">
              <a:solidFill>
                <a:srgbClr val="92D050"/>
              </a:solidFill>
              <a:cs typeface="B Titr" pitchFamily="2" charset="-78"/>
            </a:endParaRPr>
          </a:p>
        </p:txBody>
      </p:sp>
      <p:sp>
        <p:nvSpPr>
          <p:cNvPr id="3" name="Content Placeholder 2"/>
          <p:cNvSpPr>
            <a:spLocks noGrp="1"/>
          </p:cNvSpPr>
          <p:nvPr>
            <p:ph sz="quarter" idx="13"/>
          </p:nvPr>
        </p:nvSpPr>
        <p:spPr>
          <a:xfrm>
            <a:off x="381000" y="1600200"/>
            <a:ext cx="8153400" cy="4800600"/>
          </a:xfrm>
        </p:spPr>
        <p:txBody>
          <a:bodyPr>
            <a:noAutofit/>
          </a:bodyPr>
          <a:lstStyle/>
          <a:p>
            <a:pPr algn="just" rtl="1"/>
            <a:r>
              <a:rPr lang="fa-IR" sz="3600" dirty="0" smtClean="0">
                <a:cs typeface="B Titr" pitchFamily="2" charset="-78"/>
              </a:rPr>
              <a:t>متن توافق:</a:t>
            </a:r>
          </a:p>
          <a:p>
            <a:pPr marL="0" indent="0" algn="just" rtl="1">
              <a:buNone/>
            </a:pPr>
            <a:r>
              <a:rPr lang="ar-SA" sz="3600" u="sng" dirty="0" smtClean="0">
                <a:solidFill>
                  <a:srgbClr val="00FF00"/>
                </a:solidFill>
                <a:cs typeface="B Titr" pitchFamily="2" charset="-78"/>
              </a:rPr>
              <a:t>بطور </a:t>
            </a:r>
            <a:r>
              <a:rPr lang="ar-SA" sz="3600" u="sng" dirty="0">
                <a:solidFill>
                  <a:srgbClr val="00FF00"/>
                </a:solidFill>
                <a:cs typeface="B Titr" pitchFamily="2" charset="-78"/>
              </a:rPr>
              <a:t>همه جانبه </a:t>
            </a:r>
            <a:r>
              <a:rPr lang="ar-SA" sz="3600" b="1" u="sng" dirty="0">
                <a:solidFill>
                  <a:srgbClr val="FF0000"/>
                </a:solidFill>
                <a:cs typeface="B Titr" pitchFamily="2" charset="-78"/>
              </a:rPr>
              <a:t>تحريم‌هاي هسته‌اي</a:t>
            </a:r>
            <a:r>
              <a:rPr lang="ar-SA" sz="3600" dirty="0">
                <a:solidFill>
                  <a:srgbClr val="FF0000"/>
                </a:solidFill>
                <a:cs typeface="B Titr" pitchFamily="2" charset="-78"/>
              </a:rPr>
              <a:t> </a:t>
            </a:r>
            <a:r>
              <a:rPr lang="ar-SA" sz="3600" dirty="0">
                <a:cs typeface="B Titr" pitchFamily="2" charset="-78"/>
              </a:rPr>
              <a:t>شوراي امنيت سازمان ملل متحد و تحريم‌هاي چندجانبه و تحريم‌هاي ملي را برداشته و از جمله گام‌هايي براي دسترسي به حوزه‌هاي تجاري، فنآوري، مالي و انرژي را </a:t>
            </a:r>
            <a:r>
              <a:rPr lang="ar-SA" sz="3600" u="sng" dirty="0">
                <a:solidFill>
                  <a:srgbClr val="FF0000"/>
                </a:solidFill>
                <a:cs typeface="B Titr" pitchFamily="2" charset="-78"/>
              </a:rPr>
              <a:t>بر مبناي يک برنامه تنظيمي </a:t>
            </a:r>
            <a:r>
              <a:rPr lang="ar-SA" sz="3600" dirty="0">
                <a:cs typeface="B Titr" pitchFamily="2" charset="-78"/>
              </a:rPr>
              <a:t>که در خصوص آن توافق به عمل خواهد آمد را اتخاذ نمايد</a:t>
            </a:r>
            <a:r>
              <a:rPr lang="en-US" sz="3600" dirty="0">
                <a:cs typeface="B Titr" pitchFamily="2" charset="-78"/>
              </a:rPr>
              <a:t>.</a:t>
            </a:r>
          </a:p>
          <a:p>
            <a:pPr algn="just" rtl="1"/>
            <a:endParaRPr lang="en-US" sz="3600" dirty="0">
              <a:cs typeface="B Titr" pitchFamily="2" charset="-78"/>
            </a:endParaRPr>
          </a:p>
        </p:txBody>
      </p:sp>
    </p:spTree>
    <p:extLst>
      <p:ext uri="{BB962C8B-B14F-4D97-AF65-F5344CB8AC3E}">
        <p14:creationId xmlns:p14="http://schemas.microsoft.com/office/powerpoint/2010/main" val="42807549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000" b="1" dirty="0">
                <a:solidFill>
                  <a:srgbClr val="00B050"/>
                </a:solidFill>
                <a:cs typeface="B Titr" pitchFamily="2" charset="-78"/>
              </a:rPr>
              <a:t>انواع تحریمها</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381000" y="1600200"/>
            <a:ext cx="8153400" cy="4648200"/>
          </a:xfrm>
        </p:spPr>
        <p:txBody>
          <a:bodyPr>
            <a:noAutofit/>
          </a:bodyPr>
          <a:lstStyle/>
          <a:p>
            <a:pPr marL="0" indent="0" algn="r" rtl="1">
              <a:buNone/>
            </a:pPr>
            <a:r>
              <a:rPr lang="ar-SA" sz="4000" dirty="0">
                <a:cs typeface="B Titr" pitchFamily="2" charset="-78"/>
              </a:rPr>
              <a:t>1 </a:t>
            </a:r>
            <a:r>
              <a:rPr lang="ar-SA" sz="4000" dirty="0">
                <a:solidFill>
                  <a:srgbClr val="FF0000"/>
                </a:solidFill>
                <a:cs typeface="B Titr" pitchFamily="2" charset="-78"/>
              </a:rPr>
              <a:t>. تحریم های هسته ای</a:t>
            </a:r>
            <a:endParaRPr lang="en-US" sz="4000" dirty="0">
              <a:solidFill>
                <a:srgbClr val="FF0000"/>
              </a:solidFill>
              <a:cs typeface="B Titr" pitchFamily="2" charset="-78"/>
            </a:endParaRPr>
          </a:p>
          <a:p>
            <a:pPr marL="0" indent="0" algn="r" rtl="1">
              <a:buNone/>
            </a:pPr>
            <a:r>
              <a:rPr lang="ar-SA" sz="4000" dirty="0">
                <a:cs typeface="B Titr" pitchFamily="2" charset="-78"/>
              </a:rPr>
              <a:t>2 . تحریم های مربوط به حقوق بشر</a:t>
            </a:r>
            <a:endParaRPr lang="en-US" sz="4000" dirty="0">
              <a:cs typeface="B Titr" pitchFamily="2" charset="-78"/>
            </a:endParaRPr>
          </a:p>
          <a:p>
            <a:pPr marL="0" indent="0" algn="r" rtl="1">
              <a:buNone/>
            </a:pPr>
            <a:r>
              <a:rPr lang="ar-SA" sz="4000" dirty="0">
                <a:cs typeface="B Titr" pitchFamily="2" charset="-78"/>
              </a:rPr>
              <a:t>3 . تحریم های مربوط به حمایت از تروریسم</a:t>
            </a:r>
            <a:endParaRPr lang="en-US" sz="4000" dirty="0">
              <a:cs typeface="B Titr" pitchFamily="2" charset="-78"/>
            </a:endParaRPr>
          </a:p>
          <a:p>
            <a:pPr marL="0" indent="0" algn="r" rtl="1">
              <a:buNone/>
            </a:pPr>
            <a:r>
              <a:rPr lang="ar-SA" sz="4000" dirty="0">
                <a:cs typeface="B Titr" pitchFamily="2" charset="-78"/>
              </a:rPr>
              <a:t>4 . تحریم های مربوط به سلاحهای کشتار جمعی (شیمیایی، هسته ای)</a:t>
            </a:r>
            <a:endParaRPr lang="en-US" sz="4000" dirty="0">
              <a:cs typeface="B Titr" pitchFamily="2" charset="-78"/>
            </a:endParaRPr>
          </a:p>
          <a:p>
            <a:pPr marL="0" indent="0" algn="r" rtl="1">
              <a:buNone/>
            </a:pPr>
            <a:endParaRPr lang="en-US" sz="4000" dirty="0">
              <a:cs typeface="B Titr" pitchFamily="2" charset="-78"/>
            </a:endParaRPr>
          </a:p>
        </p:txBody>
      </p:sp>
    </p:spTree>
    <p:extLst>
      <p:ext uri="{BB962C8B-B14F-4D97-AF65-F5344CB8AC3E}">
        <p14:creationId xmlns:p14="http://schemas.microsoft.com/office/powerpoint/2010/main" val="839120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609600" y="1600200"/>
            <a:ext cx="7924800" cy="4114800"/>
          </a:xfrm>
          <a:prstGeom prst="rect">
            <a:avLst/>
          </a:prstGeom>
        </p:spPr>
        <p:txBody>
          <a:bodyPr>
            <a:normAutofit/>
          </a:bodyPr>
          <a:lstStyle/>
          <a:p>
            <a:pPr marL="0" indent="0" algn="ctr" rtl="1">
              <a:buNone/>
            </a:pPr>
            <a:endParaRPr lang="fa-IR" sz="7200" dirty="0" smtClean="0">
              <a:solidFill>
                <a:srgbClr val="00FF00"/>
              </a:solidFill>
              <a:cs typeface="B Titr" pitchFamily="2" charset="-78"/>
            </a:endParaRPr>
          </a:p>
          <a:p>
            <a:pPr marL="0" indent="0" algn="ctr" rtl="1">
              <a:buNone/>
            </a:pPr>
            <a:r>
              <a:rPr lang="fa-IR" sz="7200" dirty="0" smtClean="0">
                <a:solidFill>
                  <a:srgbClr val="00FF00"/>
                </a:solidFill>
                <a:cs typeface="B Titr" pitchFamily="2" charset="-78"/>
              </a:rPr>
              <a:t>مقدمه</a:t>
            </a:r>
            <a:endParaRPr lang="en-US" sz="7200" dirty="0">
              <a:solidFill>
                <a:srgbClr val="00FF00"/>
              </a:solidFill>
              <a:cs typeface="B Titr" pitchFamily="2" charset="-78"/>
            </a:endParaRPr>
          </a:p>
        </p:txBody>
      </p:sp>
    </p:spTree>
    <p:extLst>
      <p:ext uri="{BB962C8B-B14F-4D97-AF65-F5344CB8AC3E}">
        <p14:creationId xmlns:p14="http://schemas.microsoft.com/office/powerpoint/2010/main" val="8301803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143000"/>
          </a:xfrm>
        </p:spPr>
        <p:txBody>
          <a:bodyPr/>
          <a:lstStyle/>
          <a:p>
            <a:pPr algn="ctr" rtl="1"/>
            <a:r>
              <a:rPr lang="ar-SA" sz="4000" b="1" dirty="0">
                <a:solidFill>
                  <a:srgbClr val="FFFF00"/>
                </a:solidFill>
                <a:cs typeface="B Titr" pitchFamily="2" charset="-78"/>
              </a:rPr>
              <a:t>بررسی میزان تحقق تعهدات طرف مقابل</a:t>
            </a:r>
            <a:r>
              <a:rPr lang="en-US" sz="4000" dirty="0">
                <a:solidFill>
                  <a:srgbClr val="FFFF00"/>
                </a:solidFill>
                <a:cs typeface="B Titr" pitchFamily="2" charset="-78"/>
              </a:rPr>
              <a:t/>
            </a:r>
            <a:br>
              <a:rPr lang="en-US" sz="4000" dirty="0">
                <a:solidFill>
                  <a:srgbClr val="FFFF00"/>
                </a:solidFill>
                <a:cs typeface="B Titr" pitchFamily="2" charset="-78"/>
              </a:rPr>
            </a:b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152400" y="1600200"/>
            <a:ext cx="8382000" cy="4800600"/>
          </a:xfrm>
        </p:spPr>
        <p:txBody>
          <a:bodyPr>
            <a:noAutofit/>
          </a:bodyPr>
          <a:lstStyle/>
          <a:p>
            <a:pPr marL="742950" indent="-742950" algn="r" rtl="1">
              <a:buFont typeface="+mj-lt"/>
              <a:buAutoNum type="arabicPeriod"/>
            </a:pPr>
            <a:r>
              <a:rPr lang="fa-IR" sz="3600" dirty="0" smtClean="0">
                <a:cs typeface="B Titr" pitchFamily="2" charset="-78"/>
              </a:rPr>
              <a:t>عدم اعمال تحریم های جدید</a:t>
            </a:r>
          </a:p>
          <a:p>
            <a:pPr marL="742950" indent="-742950" algn="r" rtl="1">
              <a:buFont typeface="+mj-lt"/>
              <a:buAutoNum type="arabicPeriod"/>
            </a:pPr>
            <a:r>
              <a:rPr lang="fa-IR" sz="3600" dirty="0">
                <a:cs typeface="B Titr" pitchFamily="2" charset="-78"/>
              </a:rPr>
              <a:t> </a:t>
            </a:r>
            <a:r>
              <a:rPr lang="fa-IR" sz="3600" dirty="0" smtClean="0">
                <a:cs typeface="B Titr" pitchFamily="2" charset="-78"/>
              </a:rPr>
              <a:t>فروش محصولات پتروشیمی</a:t>
            </a:r>
          </a:p>
          <a:p>
            <a:pPr marL="742950" indent="-742950" algn="r" rtl="1">
              <a:buFont typeface="+mj-lt"/>
              <a:buAutoNum type="arabicPeriod"/>
            </a:pPr>
            <a:r>
              <a:rPr lang="fa-IR" sz="3600" dirty="0" smtClean="0">
                <a:cs typeface="B Titr" pitchFamily="2" charset="-78"/>
              </a:rPr>
              <a:t>بیمه نفت کش ها</a:t>
            </a:r>
          </a:p>
          <a:p>
            <a:pPr marL="742950" indent="-742950" algn="r" rtl="1">
              <a:buFont typeface="+mj-lt"/>
              <a:buAutoNum type="arabicPeriod"/>
            </a:pPr>
            <a:r>
              <a:rPr lang="fa-IR" sz="3600" dirty="0" smtClean="0">
                <a:cs typeface="B Titr" pitchFamily="2" charset="-78"/>
              </a:rPr>
              <a:t>فروش قطعات هواپیما</a:t>
            </a:r>
          </a:p>
          <a:p>
            <a:pPr marL="742950" indent="-742950" algn="r" rtl="1">
              <a:buFont typeface="+mj-lt"/>
              <a:buAutoNum type="arabicPeriod"/>
            </a:pPr>
            <a:r>
              <a:rPr lang="fa-IR" sz="3600" dirty="0" smtClean="0">
                <a:cs typeface="B Titr" pitchFamily="2" charset="-78"/>
              </a:rPr>
              <a:t>بازگشت مبلغ 4/2میلیارددلار از پول مسدود شده نفت به ایران</a:t>
            </a:r>
            <a:endParaRPr lang="en-US" sz="3600" dirty="0">
              <a:cs typeface="B Titr" pitchFamily="2" charset="-78"/>
            </a:endParaRPr>
          </a:p>
        </p:txBody>
      </p:sp>
    </p:spTree>
    <p:extLst>
      <p:ext uri="{BB962C8B-B14F-4D97-AF65-F5344CB8AC3E}">
        <p14:creationId xmlns:p14="http://schemas.microsoft.com/office/powerpoint/2010/main" val="19004845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000" dirty="0">
                <a:solidFill>
                  <a:srgbClr val="00B050"/>
                </a:solidFill>
                <a:cs typeface="B Titr" pitchFamily="2" charset="-78"/>
              </a:rPr>
              <a:t>عدم اعمال تحریم های جدید</a:t>
            </a:r>
            <a:r>
              <a:rPr lang="en-US" sz="4000" dirty="0">
                <a:solidFill>
                  <a:srgbClr val="00B050"/>
                </a:solidFill>
                <a:cs typeface="B Titr" pitchFamily="2" charset="-78"/>
              </a:rPr>
              <a:t/>
            </a:r>
            <a:br>
              <a:rPr lang="en-US" sz="4000" dirty="0">
                <a:solidFill>
                  <a:srgbClr val="00B050"/>
                </a:solidFill>
                <a:cs typeface="B Titr" pitchFamily="2" charset="-78"/>
              </a:rPr>
            </a:b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76200" y="990600"/>
            <a:ext cx="8763000" cy="5410200"/>
          </a:xfrm>
        </p:spPr>
        <p:txBody>
          <a:bodyPr>
            <a:noAutofit/>
          </a:bodyPr>
          <a:lstStyle/>
          <a:p>
            <a:pPr marL="0" indent="0" algn="r" rtl="1">
              <a:buNone/>
            </a:pPr>
            <a:r>
              <a:rPr lang="fa-IR" sz="2800" dirty="0" smtClean="0">
                <a:cs typeface="B Titr" pitchFamily="2" charset="-78"/>
              </a:rPr>
              <a:t>متن توافق در </a:t>
            </a:r>
            <a:r>
              <a:rPr lang="fa-IR" sz="2800" u="sng" dirty="0" smtClean="0">
                <a:solidFill>
                  <a:srgbClr val="FF0000"/>
                </a:solidFill>
                <a:cs typeface="B Titr" pitchFamily="2" charset="-78"/>
              </a:rPr>
              <a:t>سوم آذر 92</a:t>
            </a:r>
            <a:r>
              <a:rPr lang="fa-IR" sz="2800" dirty="0" smtClean="0">
                <a:cs typeface="B Titr" pitchFamily="2" charset="-78"/>
              </a:rPr>
              <a:t>:</a:t>
            </a:r>
          </a:p>
          <a:p>
            <a:pPr marL="0" indent="0" algn="r" rtl="1">
              <a:buNone/>
            </a:pPr>
            <a:r>
              <a:rPr lang="ar-SA" sz="2800" u="sng" dirty="0" smtClean="0">
                <a:solidFill>
                  <a:srgbClr val="FF0000"/>
                </a:solidFill>
                <a:cs typeface="B Titr" pitchFamily="2" charset="-78"/>
              </a:rPr>
              <a:t>دولت </a:t>
            </a:r>
            <a:r>
              <a:rPr lang="ar-SA" sz="2800" u="sng" dirty="0">
                <a:solidFill>
                  <a:srgbClr val="FF0000"/>
                </a:solidFill>
                <a:cs typeface="B Titr" pitchFamily="2" charset="-78"/>
              </a:rPr>
              <a:t>امريکا</a:t>
            </a:r>
            <a:r>
              <a:rPr lang="ar-SA" sz="2800" dirty="0">
                <a:cs typeface="B Titr" pitchFamily="2" charset="-78"/>
              </a:rPr>
              <a:t>، در چارچوب اختيارات قانوني رئيس جمهور و کنگره </a:t>
            </a:r>
            <a:r>
              <a:rPr lang="ar-SA" sz="2800" dirty="0" smtClean="0">
                <a:cs typeface="B Titr" pitchFamily="2" charset="-78"/>
              </a:rPr>
              <a:t>از</a:t>
            </a:r>
            <a:r>
              <a:rPr lang="fa-IR" sz="2800" dirty="0" smtClean="0">
                <a:cs typeface="B Titr" pitchFamily="2" charset="-78"/>
              </a:rPr>
              <a:t> </a:t>
            </a:r>
            <a:r>
              <a:rPr lang="ar-SA" sz="2800" b="1" u="sng" dirty="0" smtClean="0">
                <a:solidFill>
                  <a:srgbClr val="FF0000"/>
                </a:solidFill>
                <a:cs typeface="B Titr" pitchFamily="2" charset="-78"/>
              </a:rPr>
              <a:t>تحميل </a:t>
            </a:r>
            <a:r>
              <a:rPr lang="ar-SA" sz="2800" b="1" u="sng" dirty="0">
                <a:solidFill>
                  <a:srgbClr val="FF0000"/>
                </a:solidFill>
                <a:cs typeface="B Titr" pitchFamily="2" charset="-78"/>
              </a:rPr>
              <a:t>تحريم‌هاي جديد هسته‌اي </a:t>
            </a:r>
            <a:r>
              <a:rPr lang="ar-SA" sz="2800" dirty="0">
                <a:cs typeface="B Titr" pitchFamily="2" charset="-78"/>
              </a:rPr>
              <a:t>خودداري خواهد کرد</a:t>
            </a:r>
            <a:r>
              <a:rPr lang="en-US" sz="2800" dirty="0">
                <a:cs typeface="B Titr" pitchFamily="2" charset="-78"/>
              </a:rPr>
              <a:t>.</a:t>
            </a:r>
          </a:p>
          <a:p>
            <a:pPr marL="0" indent="0" algn="r" rtl="1">
              <a:buNone/>
            </a:pPr>
            <a:r>
              <a:rPr lang="fa-IR" sz="2800" dirty="0">
                <a:cs typeface="B Titr" pitchFamily="2" charset="-78"/>
              </a:rPr>
              <a:t>وزارت خزانه‌داري آمريکا در پنجشنبه </a:t>
            </a:r>
            <a:r>
              <a:rPr lang="fa-IR" sz="2800" b="1" dirty="0">
                <a:solidFill>
                  <a:srgbClr val="FF0000"/>
                </a:solidFill>
                <a:cs typeface="B Titr" pitchFamily="2" charset="-78"/>
              </a:rPr>
              <a:t>بيست و يکم آذر </a:t>
            </a:r>
            <a:r>
              <a:rPr lang="fa-IR" sz="2800" b="1" dirty="0" smtClean="0">
                <a:cs typeface="B Titr" pitchFamily="2" charset="-78"/>
              </a:rPr>
              <a:t>92</a:t>
            </a:r>
            <a:r>
              <a:rPr lang="fa-IR" sz="2800" dirty="0" smtClean="0">
                <a:cs typeface="B Titr" pitchFamily="2" charset="-78"/>
              </a:rPr>
              <a:t>:</a:t>
            </a:r>
          </a:p>
          <a:p>
            <a:pPr marL="0" indent="0" algn="r" rtl="1">
              <a:buNone/>
            </a:pPr>
            <a:r>
              <a:rPr lang="fa-IR" sz="2800" b="1" u="sng" dirty="0" smtClean="0">
                <a:solidFill>
                  <a:srgbClr val="FF0000"/>
                </a:solidFill>
                <a:cs typeface="B Titr" pitchFamily="2" charset="-78"/>
              </a:rPr>
              <a:t>14 </a:t>
            </a:r>
            <a:r>
              <a:rPr lang="fa-IR" sz="2800" b="1" u="sng" dirty="0">
                <a:solidFill>
                  <a:srgbClr val="FF0000"/>
                </a:solidFill>
                <a:cs typeface="B Titr" pitchFamily="2" charset="-78"/>
              </a:rPr>
              <a:t>شرکت و 4 فرد </a:t>
            </a:r>
            <a:r>
              <a:rPr lang="fa-IR" sz="2800" b="1" dirty="0">
                <a:cs typeface="B Titr" pitchFamily="2" charset="-78"/>
              </a:rPr>
              <a:t>را به </a:t>
            </a:r>
            <a:r>
              <a:rPr lang="fa-IR" sz="2800" b="1" dirty="0" smtClean="0">
                <a:cs typeface="B Titr" pitchFamily="2" charset="-78"/>
              </a:rPr>
              <a:t>دليل </a:t>
            </a:r>
            <a:r>
              <a:rPr lang="fa-IR" sz="2800" b="1" dirty="0">
                <a:cs typeface="B Titr" pitchFamily="2" charset="-78"/>
              </a:rPr>
              <a:t>«دور زدن تحريم‌ها يا ارتباط با برنامه هسته‌اي ايران در </a:t>
            </a:r>
            <a:r>
              <a:rPr lang="fa-IR" sz="2800" b="1" u="sng" dirty="0">
                <a:solidFill>
                  <a:srgbClr val="FF0000"/>
                </a:solidFill>
                <a:cs typeface="B Titr" pitchFamily="2" charset="-78"/>
              </a:rPr>
              <a:t>سياهه دولت واشينگتن قرار </a:t>
            </a:r>
            <a:r>
              <a:rPr lang="fa-IR" sz="2800" b="1" u="sng" dirty="0" smtClean="0">
                <a:solidFill>
                  <a:srgbClr val="FF0000"/>
                </a:solidFill>
                <a:cs typeface="B Titr" pitchFamily="2" charset="-78"/>
              </a:rPr>
              <a:t>داد</a:t>
            </a:r>
            <a:r>
              <a:rPr lang="fa-IR" sz="2800" b="1" u="sng" dirty="0" smtClean="0">
                <a:cs typeface="B Titr" pitchFamily="2" charset="-78"/>
              </a:rPr>
              <a:t>.</a:t>
            </a:r>
          </a:p>
          <a:p>
            <a:pPr marL="0" indent="0" algn="r" rtl="1">
              <a:buNone/>
            </a:pPr>
            <a:r>
              <a:rPr lang="fa-IR" sz="2800" dirty="0" smtClean="0">
                <a:cs typeface="B Titr" pitchFamily="2" charset="-78"/>
              </a:rPr>
              <a:t>بیانیه وزارت </a:t>
            </a:r>
            <a:r>
              <a:rPr lang="fa-IR" sz="2800" dirty="0">
                <a:cs typeface="B Titr" pitchFamily="2" charset="-78"/>
              </a:rPr>
              <a:t>امورخارجه </a:t>
            </a:r>
            <a:r>
              <a:rPr lang="fa-IR" sz="2800" dirty="0" smtClean="0">
                <a:cs typeface="B Titr" pitchFamily="2" charset="-78"/>
              </a:rPr>
              <a:t>روسيه:</a:t>
            </a:r>
          </a:p>
          <a:p>
            <a:pPr marL="0" indent="0" algn="r" rtl="1">
              <a:buNone/>
            </a:pPr>
            <a:r>
              <a:rPr lang="fa-IR" sz="2800" dirty="0" smtClean="0">
                <a:cs typeface="B Titr" pitchFamily="2" charset="-78"/>
              </a:rPr>
              <a:t> «</a:t>
            </a:r>
            <a:r>
              <a:rPr lang="fa-IR" sz="2800" b="1" dirty="0">
                <a:cs typeface="B Titr" pitchFamily="2" charset="-78"/>
              </a:rPr>
              <a:t>از نظر ما اين اقدام </a:t>
            </a:r>
            <a:r>
              <a:rPr lang="fa-IR" sz="2800" b="1" u="sng" dirty="0">
                <a:solidFill>
                  <a:srgbClr val="FF0000"/>
                </a:solidFill>
                <a:cs typeface="B Titr" pitchFamily="2" charset="-78"/>
              </a:rPr>
              <a:t>غير قابل قبول و نقض قوانين بين المللي</a:t>
            </a:r>
            <a:r>
              <a:rPr lang="fa-IR" sz="2800" b="1" dirty="0">
                <a:solidFill>
                  <a:srgbClr val="FF0000"/>
                </a:solidFill>
                <a:cs typeface="B Titr" pitchFamily="2" charset="-78"/>
              </a:rPr>
              <a:t> </a:t>
            </a:r>
            <a:r>
              <a:rPr lang="fa-IR" sz="2800" b="1" dirty="0">
                <a:cs typeface="B Titr" pitchFamily="2" charset="-78"/>
              </a:rPr>
              <a:t>است.</a:t>
            </a:r>
            <a:r>
              <a:rPr lang="fa-IR" sz="2800" dirty="0">
                <a:cs typeface="B Titr" pitchFamily="2" charset="-78"/>
              </a:rPr>
              <a:t>»</a:t>
            </a:r>
            <a:endParaRPr lang="en-US" sz="2800" dirty="0">
              <a:cs typeface="B Titr" pitchFamily="2" charset="-78"/>
            </a:endParaRPr>
          </a:p>
          <a:p>
            <a:pPr marL="0" indent="0" algn="r" rtl="1">
              <a:buNone/>
            </a:pPr>
            <a:endParaRPr lang="en-US" sz="2800" dirty="0">
              <a:cs typeface="B Titr" pitchFamily="2" charset="-78"/>
            </a:endParaRPr>
          </a:p>
        </p:txBody>
      </p:sp>
    </p:spTree>
    <p:extLst>
      <p:ext uri="{BB962C8B-B14F-4D97-AF65-F5344CB8AC3E}">
        <p14:creationId xmlns:p14="http://schemas.microsoft.com/office/powerpoint/2010/main" val="22521000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924800" cy="1143000"/>
          </a:xfrm>
        </p:spPr>
        <p:txBody>
          <a:bodyPr/>
          <a:lstStyle/>
          <a:p>
            <a:pPr algn="ctr"/>
            <a:r>
              <a:rPr lang="fa-IR" sz="4000" dirty="0" smtClean="0">
                <a:solidFill>
                  <a:srgbClr val="00B050"/>
                </a:solidFill>
                <a:cs typeface="B Titr" pitchFamily="2" charset="-78"/>
              </a:rPr>
              <a:t>موضع وزیر محترم امور خارجه</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2447988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000" dirty="0">
                <a:solidFill>
                  <a:srgbClr val="00B050"/>
                </a:solidFill>
                <a:cs typeface="B Titr" pitchFamily="2" charset="-78"/>
              </a:rPr>
              <a:t>صادرات محصولات پتروشیمی</a:t>
            </a:r>
            <a:r>
              <a:rPr lang="en-US" sz="4000" dirty="0">
                <a:solidFill>
                  <a:srgbClr val="00B050"/>
                </a:solidFill>
                <a:cs typeface="B Titr" pitchFamily="2" charset="-78"/>
              </a:rPr>
              <a:t/>
            </a:r>
            <a:br>
              <a:rPr lang="en-US" sz="4000" dirty="0">
                <a:solidFill>
                  <a:srgbClr val="00B050"/>
                </a:solidFill>
                <a:cs typeface="B Titr" pitchFamily="2" charset="-78"/>
              </a:rPr>
            </a:b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609600" y="1600200"/>
            <a:ext cx="8153400" cy="4114800"/>
          </a:xfrm>
        </p:spPr>
        <p:txBody>
          <a:bodyPr>
            <a:noAutofit/>
          </a:bodyPr>
          <a:lstStyle/>
          <a:p>
            <a:pPr marL="0" indent="0" algn="r" rtl="1">
              <a:buNone/>
            </a:pPr>
            <a:r>
              <a:rPr lang="fa-IR" sz="2800" b="1" dirty="0" smtClean="0">
                <a:cs typeface="B Titr" pitchFamily="2" charset="-78"/>
              </a:rPr>
              <a:t>متن توافقنامه ژنو:</a:t>
            </a:r>
          </a:p>
          <a:p>
            <a:pPr marL="0" indent="0" algn="r" rtl="1">
              <a:buNone/>
            </a:pPr>
            <a:r>
              <a:rPr lang="ar-SA" sz="2800" b="1" u="sng" dirty="0" smtClean="0">
                <a:solidFill>
                  <a:srgbClr val="FF0000"/>
                </a:solidFill>
                <a:cs typeface="B Titr" pitchFamily="2" charset="-78"/>
              </a:rPr>
              <a:t>تعليق</a:t>
            </a:r>
            <a:r>
              <a:rPr lang="ar-SA" sz="2800" dirty="0" smtClean="0">
                <a:cs typeface="B Titr" pitchFamily="2" charset="-78"/>
              </a:rPr>
              <a:t> </a:t>
            </a:r>
            <a:r>
              <a:rPr lang="ar-SA" sz="2800" dirty="0">
                <a:cs typeface="B Titr" pitchFamily="2" charset="-78"/>
              </a:rPr>
              <a:t>تحريم‌هاي آمريکا و اتحاديه اروپا بر</a:t>
            </a:r>
            <a:r>
              <a:rPr lang="en-US" sz="2800" dirty="0">
                <a:cs typeface="B Titr" pitchFamily="2" charset="-78"/>
              </a:rPr>
              <a:t>:</a:t>
            </a:r>
          </a:p>
          <a:p>
            <a:pPr marL="0" indent="0" algn="r" rtl="1">
              <a:buNone/>
            </a:pPr>
            <a:r>
              <a:rPr lang="ar-SA" sz="2800" dirty="0" smtClean="0">
                <a:cs typeface="B Titr" pitchFamily="2" charset="-78"/>
              </a:rPr>
              <a:t>صادرات </a:t>
            </a:r>
            <a:r>
              <a:rPr lang="ar-SA" sz="2800" dirty="0">
                <a:cs typeface="B Titr" pitchFamily="2" charset="-78"/>
              </a:rPr>
              <a:t>پتروشيمي ايران و نيز </a:t>
            </a:r>
            <a:r>
              <a:rPr lang="ar-SA" sz="2800" u="sng" dirty="0">
                <a:solidFill>
                  <a:srgbClr val="FF0000"/>
                </a:solidFill>
                <a:cs typeface="B Titr" pitchFamily="2" charset="-78"/>
              </a:rPr>
              <a:t>تعليق</a:t>
            </a:r>
            <a:r>
              <a:rPr lang="ar-SA" sz="2800" dirty="0">
                <a:cs typeface="B Titr" pitchFamily="2" charset="-78"/>
              </a:rPr>
              <a:t> تحريم خدمات </a:t>
            </a:r>
            <a:r>
              <a:rPr lang="ar-SA" sz="2800" dirty="0" smtClean="0">
                <a:cs typeface="B Titr" pitchFamily="2" charset="-78"/>
              </a:rPr>
              <a:t>مرتبط</a:t>
            </a:r>
            <a:r>
              <a:rPr lang="fa-IR" sz="2800" dirty="0" smtClean="0">
                <a:cs typeface="B Titr" pitchFamily="2" charset="-78"/>
              </a:rPr>
              <a:t>.</a:t>
            </a:r>
          </a:p>
          <a:p>
            <a:pPr marL="0" indent="0" algn="r" rtl="1">
              <a:buNone/>
            </a:pPr>
            <a:endParaRPr lang="en-US" sz="2800" dirty="0">
              <a:cs typeface="B Titr" pitchFamily="2" charset="-78"/>
            </a:endParaRPr>
          </a:p>
          <a:p>
            <a:pPr marL="0" indent="0" algn="r" rtl="1">
              <a:buNone/>
            </a:pPr>
            <a:r>
              <a:rPr lang="fa-IR" sz="2800" dirty="0" smtClean="0">
                <a:cs typeface="B Titr" pitchFamily="2" charset="-78"/>
              </a:rPr>
              <a:t>مدیر عامل شرکت بازرگانی پتروشیمی 26 آذر 92:</a:t>
            </a:r>
          </a:p>
          <a:p>
            <a:pPr marL="0" indent="0" algn="ctr" rtl="1">
              <a:buNone/>
            </a:pPr>
            <a:r>
              <a:rPr lang="ar-SA" sz="3200" b="1" dirty="0" smtClean="0">
                <a:solidFill>
                  <a:srgbClr val="FFFF00"/>
                </a:solidFill>
                <a:cs typeface="B Titr" pitchFamily="2" charset="-78"/>
              </a:rPr>
              <a:t>ايران </a:t>
            </a:r>
            <a:r>
              <a:rPr lang="ar-SA" sz="3200" b="1" dirty="0">
                <a:solidFill>
                  <a:srgbClr val="FFFF00"/>
                </a:solidFill>
                <a:cs typeface="B Titr" pitchFamily="2" charset="-78"/>
              </a:rPr>
              <a:t>در سال‌هاي اخير مشکلي در فروش محصولات پتروشيمي و دريافت وجوه آن نداشته است</a:t>
            </a:r>
            <a:endParaRPr lang="fa-IR" sz="3200" dirty="0" smtClean="0">
              <a:solidFill>
                <a:srgbClr val="FFFF00"/>
              </a:solidFill>
              <a:cs typeface="B Titr" pitchFamily="2" charset="-78"/>
            </a:endParaRPr>
          </a:p>
          <a:p>
            <a:pPr marL="0" indent="0" algn="r" rtl="1">
              <a:buNone/>
            </a:pPr>
            <a:endParaRPr lang="en-US" sz="2800" dirty="0">
              <a:cs typeface="B Titr" pitchFamily="2" charset="-78"/>
            </a:endParaRPr>
          </a:p>
        </p:txBody>
      </p:sp>
    </p:spTree>
    <p:extLst>
      <p:ext uri="{BB962C8B-B14F-4D97-AF65-F5344CB8AC3E}">
        <p14:creationId xmlns:p14="http://schemas.microsoft.com/office/powerpoint/2010/main" val="18418124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143000"/>
          </a:xfrm>
        </p:spPr>
        <p:txBody>
          <a:bodyPr/>
          <a:lstStyle/>
          <a:p>
            <a:pPr algn="ctr" rtl="1"/>
            <a:r>
              <a:rPr lang="ar-SA" sz="4000" dirty="0">
                <a:solidFill>
                  <a:srgbClr val="92D050"/>
                </a:solidFill>
                <a:cs typeface="B Titr" pitchFamily="2" charset="-78"/>
              </a:rPr>
              <a:t>دریافت </a:t>
            </a:r>
            <a:r>
              <a:rPr lang="fa-IR" sz="4000" dirty="0" smtClean="0">
                <a:solidFill>
                  <a:srgbClr val="92D050"/>
                </a:solidFill>
                <a:cs typeface="B Titr" pitchFamily="2" charset="-78"/>
              </a:rPr>
              <a:t>4/2 میلیارد دلار </a:t>
            </a:r>
            <a:r>
              <a:rPr lang="ar-SA" sz="4000" dirty="0" smtClean="0">
                <a:solidFill>
                  <a:srgbClr val="92D050"/>
                </a:solidFill>
                <a:cs typeface="B Titr" pitchFamily="2" charset="-78"/>
              </a:rPr>
              <a:t>از </a:t>
            </a:r>
            <a:r>
              <a:rPr lang="ar-SA" sz="4000" dirty="0">
                <a:solidFill>
                  <a:srgbClr val="92D050"/>
                </a:solidFill>
                <a:cs typeface="B Titr" pitchFamily="2" charset="-78"/>
              </a:rPr>
              <a:t>پول مسدود شده </a:t>
            </a:r>
            <a:r>
              <a:rPr lang="ar-SA" sz="4000" dirty="0" smtClean="0">
                <a:solidFill>
                  <a:srgbClr val="92D050"/>
                </a:solidFill>
                <a:cs typeface="B Titr" pitchFamily="2" charset="-78"/>
              </a:rPr>
              <a:t>نفت</a:t>
            </a:r>
            <a:endParaRPr lang="en-US" sz="4000" dirty="0">
              <a:solidFill>
                <a:srgbClr val="92D050"/>
              </a:solidFill>
              <a:cs typeface="B Titr" pitchFamily="2" charset="-78"/>
            </a:endParaRPr>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6092176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pPr algn="ctr" rtl="1"/>
            <a:r>
              <a:rPr lang="ar-SA" sz="4000" dirty="0">
                <a:solidFill>
                  <a:srgbClr val="00B050"/>
                </a:solidFill>
                <a:cs typeface="B Titr" pitchFamily="2" charset="-78"/>
              </a:rPr>
              <a:t>فروش قطعات </a:t>
            </a:r>
            <a:r>
              <a:rPr lang="ar-SA" sz="4000" dirty="0" smtClean="0">
                <a:solidFill>
                  <a:srgbClr val="00B050"/>
                </a:solidFill>
                <a:cs typeface="B Titr" pitchFamily="2" charset="-78"/>
              </a:rPr>
              <a:t>هواپیما</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228600" y="1600200"/>
            <a:ext cx="8305800" cy="4114800"/>
          </a:xfrm>
        </p:spPr>
        <p:txBody>
          <a:bodyPr>
            <a:normAutofit/>
          </a:bodyPr>
          <a:lstStyle/>
          <a:p>
            <a:pPr algn="r" rtl="1"/>
            <a:r>
              <a:rPr lang="fa-IR" sz="4000" dirty="0" smtClean="0">
                <a:cs typeface="B Titr" pitchFamily="2" charset="-78"/>
              </a:rPr>
              <a:t>متن توافقنامه:</a:t>
            </a:r>
          </a:p>
          <a:p>
            <a:pPr algn="r" rtl="1"/>
            <a:r>
              <a:rPr lang="fa-IR" sz="4000" dirty="0" smtClean="0">
                <a:cs typeface="B Titr" pitchFamily="2" charset="-78"/>
              </a:rPr>
              <a:t>تعهد 1+5: </a:t>
            </a:r>
            <a:r>
              <a:rPr lang="ar-SA" sz="4000" dirty="0" smtClean="0">
                <a:cs typeface="B Titr" pitchFamily="2" charset="-78"/>
              </a:rPr>
              <a:t>صدور </a:t>
            </a:r>
            <a:r>
              <a:rPr lang="ar-SA" sz="4000" dirty="0">
                <a:cs typeface="B Titr" pitchFamily="2" charset="-78"/>
              </a:rPr>
              <a:t>مجوز تامین و نصب قطعات یدکی برای ایمنی پرواز هواپیماهای غیرنظامی ایرانی و خدمات </a:t>
            </a:r>
            <a:r>
              <a:rPr lang="ar-SA" sz="4000" dirty="0" smtClean="0">
                <a:cs typeface="B Titr" pitchFamily="2" charset="-78"/>
              </a:rPr>
              <a:t>مرتبط</a:t>
            </a:r>
            <a:r>
              <a:rPr lang="fa-IR" sz="4000" dirty="0" smtClean="0">
                <a:cs typeface="B Titr" pitchFamily="2" charset="-78"/>
              </a:rPr>
              <a:t>.</a:t>
            </a:r>
            <a:endParaRPr lang="en-US" sz="4000" dirty="0">
              <a:cs typeface="B Titr" pitchFamily="2" charset="-78"/>
            </a:endParaRPr>
          </a:p>
        </p:txBody>
      </p:sp>
    </p:spTree>
    <p:extLst>
      <p:ext uri="{BB962C8B-B14F-4D97-AF65-F5344CB8AC3E}">
        <p14:creationId xmlns:p14="http://schemas.microsoft.com/office/powerpoint/2010/main" val="25511079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pPr algn="ctr" rtl="1"/>
            <a:r>
              <a:rPr lang="fa-IR" sz="4000" dirty="0" smtClean="0">
                <a:solidFill>
                  <a:srgbClr val="92D050"/>
                </a:solidFill>
                <a:cs typeface="B Titr" pitchFamily="2" charset="-78"/>
              </a:rPr>
              <a:t>فروش قطعات هواپیما</a:t>
            </a:r>
            <a:endParaRPr lang="en-US" sz="4000" dirty="0">
              <a:solidFill>
                <a:srgbClr val="92D050"/>
              </a:solidFill>
              <a:cs typeface="B Titr" pitchFamily="2" charset="-78"/>
            </a:endParaRPr>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9774121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pPr algn="ctr" rtl="1"/>
            <a:r>
              <a:rPr lang="fa-IR" sz="4000" dirty="0" smtClean="0">
                <a:solidFill>
                  <a:srgbClr val="00B050"/>
                </a:solidFill>
                <a:cs typeface="B Titr" pitchFamily="2" charset="-78"/>
              </a:rPr>
              <a:t>بیمه نفت کش ها و کشتی ها</a:t>
            </a:r>
            <a:endParaRPr lang="en-US" sz="4000" dirty="0">
              <a:solidFill>
                <a:srgbClr val="00B050"/>
              </a:solidFill>
              <a:cs typeface="B Titr" pitchFamily="2" charset="-78"/>
            </a:endParaRPr>
          </a:p>
        </p:txBody>
      </p:sp>
      <p:sp>
        <p:nvSpPr>
          <p:cNvPr id="3" name="Content Placeholder 2"/>
          <p:cNvSpPr>
            <a:spLocks noGrp="1"/>
          </p:cNvSpPr>
          <p:nvPr>
            <p:ph sz="quarter" idx="13"/>
          </p:nvPr>
        </p:nvSpPr>
        <p:spPr>
          <a:xfrm>
            <a:off x="228600" y="1143000"/>
            <a:ext cx="8610600" cy="4114800"/>
          </a:xfrm>
        </p:spPr>
        <p:txBody>
          <a:bodyPr>
            <a:noAutofit/>
          </a:bodyPr>
          <a:lstStyle/>
          <a:p>
            <a:pPr marL="0" indent="0" algn="r" rtl="1">
              <a:buNone/>
            </a:pPr>
            <a:r>
              <a:rPr lang="fa-IR" sz="3200" dirty="0" smtClean="0">
                <a:cs typeface="B Titr" pitchFamily="2" charset="-78"/>
              </a:rPr>
              <a:t>   متن توافق: </a:t>
            </a:r>
          </a:p>
          <a:p>
            <a:pPr marL="0" indent="0" algn="r" rtl="1">
              <a:buNone/>
            </a:pPr>
            <a:r>
              <a:rPr lang="ar-SA" sz="3200" dirty="0" smtClean="0">
                <a:cs typeface="B Titr" pitchFamily="2" charset="-78"/>
              </a:rPr>
              <a:t>در </a:t>
            </a:r>
            <a:r>
              <a:rPr lang="ar-SA" sz="3200" dirty="0">
                <a:cs typeface="B Titr" pitchFamily="2" charset="-78"/>
              </a:rPr>
              <a:t>مورد معاملات نفتي مذکور، تحريم‌هاي اتحاديه اروپا و آمريکا بر بيمه و خدمات حمل و نقل مرتبط، </a:t>
            </a:r>
            <a:r>
              <a:rPr lang="ar-SA" sz="3200" u="sng" dirty="0">
                <a:solidFill>
                  <a:srgbClr val="FF0000"/>
                </a:solidFill>
                <a:cs typeface="B Titr" pitchFamily="2" charset="-78"/>
              </a:rPr>
              <a:t>تعليق</a:t>
            </a:r>
            <a:r>
              <a:rPr lang="ar-SA" sz="3200" dirty="0">
                <a:cs typeface="B Titr" pitchFamily="2" charset="-78"/>
              </a:rPr>
              <a:t> مي‌شوند</a:t>
            </a:r>
            <a:r>
              <a:rPr lang="en-US" sz="3200" dirty="0">
                <a:cs typeface="B Titr" pitchFamily="2" charset="-78"/>
              </a:rPr>
              <a:t>.</a:t>
            </a:r>
          </a:p>
          <a:p>
            <a:pPr marL="0" indent="0" algn="r" rtl="1">
              <a:buNone/>
            </a:pPr>
            <a:r>
              <a:rPr lang="fa-IR" sz="3200" b="1" dirty="0" smtClean="0">
                <a:cs typeface="B Titr" pitchFamily="2" charset="-78"/>
              </a:rPr>
              <a:t>نتیجه عملی:</a:t>
            </a:r>
          </a:p>
          <a:p>
            <a:pPr marL="0" indent="0" algn="r" rtl="1">
              <a:buNone/>
            </a:pPr>
            <a:r>
              <a:rPr lang="ar-SA" sz="3200" b="1" u="sng" dirty="0" smtClean="0">
                <a:solidFill>
                  <a:srgbClr val="FF0000"/>
                </a:solidFill>
                <a:cs typeface="B Titr" pitchFamily="2" charset="-78"/>
              </a:rPr>
              <a:t>عدم </a:t>
            </a:r>
            <a:r>
              <a:rPr lang="ar-SA" sz="3200" b="1" u="sng" dirty="0">
                <a:solidFill>
                  <a:srgbClr val="FF0000"/>
                </a:solidFill>
                <a:cs typeface="B Titr" pitchFamily="2" charset="-78"/>
              </a:rPr>
              <a:t>ورود بيمه هاي خارجي به بيمه کردن نفتکش </a:t>
            </a:r>
            <a:r>
              <a:rPr lang="ar-SA" sz="3200" b="1" u="sng" dirty="0" smtClean="0">
                <a:solidFill>
                  <a:srgbClr val="FF0000"/>
                </a:solidFill>
                <a:cs typeface="B Titr" pitchFamily="2" charset="-78"/>
              </a:rPr>
              <a:t>ها</a:t>
            </a:r>
            <a:r>
              <a:rPr lang="fa-IR" sz="3200" b="1" u="sng" dirty="0" smtClean="0">
                <a:solidFill>
                  <a:srgbClr val="FF0000"/>
                </a:solidFill>
                <a:cs typeface="B Titr" pitchFamily="2" charset="-78"/>
              </a:rPr>
              <a:t>.</a:t>
            </a:r>
            <a:r>
              <a:rPr lang="ar-SA" sz="3200" b="1" u="sng" dirty="0" smtClean="0">
                <a:solidFill>
                  <a:srgbClr val="FF0000"/>
                </a:solidFill>
                <a:cs typeface="B Titr" pitchFamily="2" charset="-78"/>
              </a:rPr>
              <a:t> </a:t>
            </a:r>
            <a:endParaRPr lang="fa-IR" sz="3200" b="1" u="sng" dirty="0" smtClean="0">
              <a:solidFill>
                <a:srgbClr val="FF0000"/>
              </a:solidFill>
              <a:cs typeface="B Titr" pitchFamily="2" charset="-78"/>
            </a:endParaRPr>
          </a:p>
          <a:p>
            <a:pPr marL="0" indent="0" algn="r" rtl="1">
              <a:buNone/>
            </a:pPr>
            <a:r>
              <a:rPr lang="fa-IR" sz="3200" b="1" dirty="0" smtClean="0">
                <a:cs typeface="B Titr" pitchFamily="2" charset="-78"/>
              </a:rPr>
              <a:t>زیرا </a:t>
            </a:r>
            <a:r>
              <a:rPr lang="ar-SA" sz="3200" b="1" dirty="0" smtClean="0">
                <a:cs typeface="B Titr" pitchFamily="2" charset="-78"/>
              </a:rPr>
              <a:t>بيمه </a:t>
            </a:r>
            <a:r>
              <a:rPr lang="ar-SA" sz="3200" b="1" dirty="0">
                <a:cs typeface="B Titr" pitchFamily="2" charset="-78"/>
              </a:rPr>
              <a:t>هاي خارجي مدعي هستند نمي توانند تنها براي 6 </a:t>
            </a:r>
            <a:r>
              <a:rPr lang="ar-SA" sz="3200" b="1" dirty="0" smtClean="0">
                <a:cs typeface="B Titr" pitchFamily="2" charset="-78"/>
              </a:rPr>
              <a:t>ماه</a:t>
            </a:r>
            <a:r>
              <a:rPr lang="fa-IR" sz="3200" b="1" dirty="0" smtClean="0">
                <a:cs typeface="B Titr" pitchFamily="2" charset="-78"/>
              </a:rPr>
              <a:t>ه</a:t>
            </a:r>
            <a:r>
              <a:rPr lang="ar-SA" sz="3200" b="1" dirty="0" smtClean="0">
                <a:cs typeface="B Titr" pitchFamily="2" charset="-78"/>
              </a:rPr>
              <a:t> </a:t>
            </a:r>
            <a:r>
              <a:rPr lang="fa-IR" sz="3200" b="1" dirty="0" smtClean="0">
                <a:cs typeface="B Titr" pitchFamily="2" charset="-78"/>
              </a:rPr>
              <a:t>توافق ژنو </a:t>
            </a:r>
            <a:r>
              <a:rPr lang="ar-SA" sz="3200" b="1" dirty="0" smtClean="0">
                <a:cs typeface="B Titr" pitchFamily="2" charset="-78"/>
              </a:rPr>
              <a:t>سرمايه </a:t>
            </a:r>
            <a:r>
              <a:rPr lang="ar-SA" sz="3200" b="1" dirty="0">
                <a:cs typeface="B Titr" pitchFamily="2" charset="-78"/>
              </a:rPr>
              <a:t>خود را در نقل و انتقال نفت ايران </a:t>
            </a:r>
            <a:r>
              <a:rPr lang="ar-SA" sz="3200" b="1" dirty="0" smtClean="0">
                <a:cs typeface="B Titr" pitchFamily="2" charset="-78"/>
              </a:rPr>
              <a:t>واردکنند</a:t>
            </a:r>
            <a:r>
              <a:rPr lang="fa-IR" sz="3200" b="1" dirty="0" smtClean="0">
                <a:cs typeface="B Titr" pitchFamily="2" charset="-78"/>
              </a:rPr>
              <a:t>.</a:t>
            </a:r>
            <a:endParaRPr lang="en-US" sz="3200" dirty="0">
              <a:cs typeface="B Titr" pitchFamily="2" charset="-78"/>
            </a:endParaRPr>
          </a:p>
        </p:txBody>
      </p:sp>
    </p:spTree>
    <p:extLst>
      <p:ext uri="{BB962C8B-B14F-4D97-AF65-F5344CB8AC3E}">
        <p14:creationId xmlns:p14="http://schemas.microsoft.com/office/powerpoint/2010/main" val="14294264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ar-SA" sz="4000" b="1" dirty="0">
                <a:solidFill>
                  <a:srgbClr val="FFFF00"/>
                </a:solidFill>
                <a:latin typeface="B Titrr"/>
                <a:cs typeface="B Titr" pitchFamily="2" charset="-78"/>
              </a:rPr>
              <a:t>چشم پوشی از برخی از حقوق بسیار مهم </a:t>
            </a:r>
            <a:r>
              <a:rPr lang="ar-SA" sz="4000" b="1" dirty="0" smtClean="0">
                <a:solidFill>
                  <a:srgbClr val="FFFF00"/>
                </a:solidFill>
                <a:latin typeface="B Titrr"/>
                <a:cs typeface="B Titr" pitchFamily="2" charset="-78"/>
              </a:rPr>
              <a:t>دیگر</a:t>
            </a:r>
            <a:endParaRPr lang="en-US" sz="4000" dirty="0">
              <a:solidFill>
                <a:srgbClr val="FFFF00"/>
              </a:solidFill>
              <a:latin typeface="B Titrr"/>
              <a:cs typeface="B Titr" pitchFamily="2" charset="-78"/>
            </a:endParaRPr>
          </a:p>
        </p:txBody>
      </p:sp>
      <p:sp>
        <p:nvSpPr>
          <p:cNvPr id="3" name="Content Placeholder 2"/>
          <p:cNvSpPr>
            <a:spLocks noGrp="1"/>
          </p:cNvSpPr>
          <p:nvPr>
            <p:ph sz="quarter" idx="13"/>
          </p:nvPr>
        </p:nvSpPr>
        <p:spPr/>
        <p:txBody>
          <a:bodyPr>
            <a:normAutofit/>
          </a:bodyPr>
          <a:lstStyle/>
          <a:p>
            <a:pPr algn="r" rtl="1">
              <a:buAutoNum type="arabicPeriod"/>
            </a:pPr>
            <a:endParaRPr lang="fa-IR" sz="4000" dirty="0" smtClean="0">
              <a:cs typeface="B Titr" pitchFamily="2" charset="-78"/>
            </a:endParaRPr>
          </a:p>
          <a:p>
            <a:pPr algn="r" rtl="1">
              <a:buAutoNum type="arabicPeriod"/>
            </a:pPr>
            <a:r>
              <a:rPr lang="fa-IR" sz="4000" dirty="0" smtClean="0">
                <a:cs typeface="B Titr" pitchFamily="2" charset="-78"/>
              </a:rPr>
              <a:t>موشک های بالستیک</a:t>
            </a:r>
          </a:p>
          <a:p>
            <a:pPr algn="r" rtl="1">
              <a:buAutoNum type="arabicPeriod"/>
            </a:pPr>
            <a:endParaRPr lang="fa-IR" sz="4000" dirty="0" smtClean="0">
              <a:cs typeface="B Titr" pitchFamily="2" charset="-78"/>
            </a:endParaRPr>
          </a:p>
          <a:p>
            <a:pPr algn="r" rtl="1">
              <a:buAutoNum type="arabicPeriod"/>
            </a:pPr>
            <a:r>
              <a:rPr lang="fa-IR" sz="4000" dirty="0" smtClean="0">
                <a:cs typeface="B Titr" pitchFamily="2" charset="-78"/>
              </a:rPr>
              <a:t>برخی از حقوق امنیتی</a:t>
            </a:r>
            <a:endParaRPr lang="en-US" sz="4000" dirty="0">
              <a:cs typeface="B Titr" pitchFamily="2" charset="-78"/>
            </a:endParaRPr>
          </a:p>
        </p:txBody>
      </p:sp>
    </p:spTree>
    <p:extLst>
      <p:ext uri="{BB962C8B-B14F-4D97-AF65-F5344CB8AC3E}">
        <p14:creationId xmlns:p14="http://schemas.microsoft.com/office/powerpoint/2010/main" val="38632898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771"/>
            <a:ext cx="7924800" cy="1143000"/>
          </a:xfrm>
        </p:spPr>
        <p:txBody>
          <a:bodyPr/>
          <a:lstStyle/>
          <a:p>
            <a:pPr algn="ctr" rtl="1"/>
            <a:r>
              <a:rPr lang="fa-IR" sz="4000" dirty="0" smtClean="0">
                <a:solidFill>
                  <a:srgbClr val="FFFF00"/>
                </a:solidFill>
                <a:cs typeface="B Titr" pitchFamily="2" charset="-78"/>
              </a:rPr>
              <a:t>محدود کردن موشک های بالستیک</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76200" y="838200"/>
            <a:ext cx="9220200" cy="5410200"/>
          </a:xfrm>
        </p:spPr>
        <p:txBody>
          <a:bodyPr>
            <a:noAutofit/>
          </a:bodyPr>
          <a:lstStyle/>
          <a:p>
            <a:pPr algn="r" rtl="1"/>
            <a:endParaRPr lang="fa-IR" sz="4000" dirty="0" smtClean="0">
              <a:cs typeface="B Titr" pitchFamily="2" charset="-78"/>
            </a:endParaRPr>
          </a:p>
          <a:p>
            <a:pPr algn="r" rtl="1"/>
            <a:r>
              <a:rPr lang="fa-IR" sz="4000" dirty="0" smtClean="0">
                <a:solidFill>
                  <a:srgbClr val="00B0F0"/>
                </a:solidFill>
                <a:cs typeface="B Titr" pitchFamily="2" charset="-78"/>
              </a:rPr>
              <a:t>تعهد ایران بر اساس توافقنامه ژنو:</a:t>
            </a:r>
          </a:p>
          <a:p>
            <a:pPr algn="r" rtl="1"/>
            <a:r>
              <a:rPr lang="ar-SA" sz="4000" dirty="0" smtClean="0">
                <a:cs typeface="B Titr" pitchFamily="2" charset="-78"/>
              </a:rPr>
              <a:t>در </a:t>
            </a:r>
            <a:r>
              <a:rPr lang="ar-SA" sz="4000" dirty="0">
                <a:cs typeface="B Titr" pitchFamily="2" charset="-78"/>
              </a:rPr>
              <a:t>فاصله ميان گام‌هاي اوليه و گام آخر، گام‌هاي ديگري از جمله </a:t>
            </a:r>
            <a:r>
              <a:rPr lang="ar-SA" sz="4000" b="1" u="sng" dirty="0">
                <a:solidFill>
                  <a:srgbClr val="FF0000"/>
                </a:solidFill>
                <a:cs typeface="B Titr" pitchFamily="2" charset="-78"/>
              </a:rPr>
              <a:t>پرداختن به قطعنامه‌هاي شوراي امنيت</a:t>
            </a:r>
            <a:r>
              <a:rPr lang="ar-SA" sz="4000" dirty="0">
                <a:solidFill>
                  <a:srgbClr val="FF0000"/>
                </a:solidFill>
                <a:cs typeface="B Titr" pitchFamily="2" charset="-78"/>
              </a:rPr>
              <a:t> </a:t>
            </a:r>
            <a:r>
              <a:rPr lang="ar-SA" sz="4000" dirty="0">
                <a:cs typeface="B Titr" pitchFamily="2" charset="-78"/>
              </a:rPr>
              <a:t>با هدف پايان </a:t>
            </a:r>
            <a:r>
              <a:rPr lang="ar-SA" sz="4000" b="1" u="sng" dirty="0">
                <a:solidFill>
                  <a:srgbClr val="FF0000"/>
                </a:solidFill>
                <a:cs typeface="B Titr" pitchFamily="2" charset="-78"/>
              </a:rPr>
              <a:t>رضايت بخش</a:t>
            </a:r>
            <a:r>
              <a:rPr lang="ar-SA" sz="4000" dirty="0">
                <a:solidFill>
                  <a:srgbClr val="FF0000"/>
                </a:solidFill>
                <a:cs typeface="B Titr" pitchFamily="2" charset="-78"/>
              </a:rPr>
              <a:t> </a:t>
            </a:r>
            <a:r>
              <a:rPr lang="ar-SA" sz="4000" dirty="0">
                <a:cs typeface="B Titr" pitchFamily="2" charset="-78"/>
              </a:rPr>
              <a:t>بررسي موضوع توسط شوراي امنيت سازمان ملل متحد وجود خواهد </a:t>
            </a:r>
            <a:r>
              <a:rPr lang="ar-SA" sz="4000" dirty="0" smtClean="0">
                <a:cs typeface="B Titr" pitchFamily="2" charset="-78"/>
              </a:rPr>
              <a:t>داشت</a:t>
            </a:r>
            <a:r>
              <a:rPr lang="fa-IR" sz="4000" dirty="0" smtClean="0">
                <a:cs typeface="B Titr" pitchFamily="2" charset="-78"/>
              </a:rPr>
              <a:t>.</a:t>
            </a:r>
            <a:endParaRPr lang="en-US" sz="4000" dirty="0">
              <a:cs typeface="B Titr" pitchFamily="2" charset="-78"/>
            </a:endParaRPr>
          </a:p>
          <a:p>
            <a:pPr algn="r" rtl="1"/>
            <a:endParaRPr lang="en-US" sz="4000" dirty="0">
              <a:cs typeface="B Titr" pitchFamily="2" charset="-78"/>
            </a:endParaRPr>
          </a:p>
        </p:txBody>
      </p:sp>
    </p:spTree>
    <p:extLst>
      <p:ext uri="{BB962C8B-B14F-4D97-AF65-F5344CB8AC3E}">
        <p14:creationId xmlns:p14="http://schemas.microsoft.com/office/powerpoint/2010/main" val="2173619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924800" cy="1143000"/>
          </a:xfrm>
        </p:spPr>
        <p:txBody>
          <a:bodyPr/>
          <a:lstStyle/>
          <a:p>
            <a:pPr algn="ctr" rtl="1"/>
            <a:r>
              <a:rPr lang="fa-IR" sz="4000" dirty="0" smtClean="0">
                <a:solidFill>
                  <a:srgbClr val="FFFF00"/>
                </a:solidFill>
                <a:cs typeface="B Titr" pitchFamily="2" charset="-78"/>
              </a:rPr>
              <a:t>1. مقدمه</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0" y="1600200"/>
            <a:ext cx="9067800" cy="4114800"/>
          </a:xfrm>
          <a:prstGeom prst="rect">
            <a:avLst/>
          </a:prstGeom>
        </p:spPr>
        <p:txBody>
          <a:bodyPr>
            <a:noAutofit/>
          </a:bodyPr>
          <a:lstStyle/>
          <a:p>
            <a:pPr lvl="0" algn="r" rtl="1">
              <a:buFont typeface="Wingdings" pitchFamily="2" charset="2"/>
              <a:buChar char="ü"/>
            </a:pPr>
            <a:endParaRPr lang="en-US" sz="3600" dirty="0">
              <a:cs typeface="B Titr" pitchFamily="2" charset="-78"/>
            </a:endParaRPr>
          </a:p>
          <a:p>
            <a:pPr lvl="0" algn="r" rtl="1">
              <a:buFont typeface="Wingdings" pitchFamily="2" charset="2"/>
              <a:buChar char="ü"/>
            </a:pPr>
            <a:r>
              <a:rPr lang="fa-IR" sz="3600" dirty="0" smtClean="0">
                <a:cs typeface="B Titr" pitchFamily="2" charset="-78"/>
              </a:rPr>
              <a:t>حقیقت جویی راهنما و حاکم بر تعلقات سیاسی</a:t>
            </a:r>
          </a:p>
          <a:p>
            <a:pPr lvl="0" algn="r" rtl="1">
              <a:buFont typeface="Wingdings" pitchFamily="2" charset="2"/>
              <a:buChar char="ü"/>
            </a:pPr>
            <a:r>
              <a:rPr lang="fa-IR" sz="3600" dirty="0" smtClean="0">
                <a:cs typeface="B Titr" pitchFamily="2" charset="-78"/>
              </a:rPr>
              <a:t>تعلقات سیاسی نباید موجب کتمان حقیقت، انکار حقیقت و بدتر از همه وارونه جلوه دادن حقیقت شود</a:t>
            </a:r>
            <a:endParaRPr lang="en-US" sz="3600" dirty="0">
              <a:cs typeface="B Titr" pitchFamily="2" charset="-78"/>
            </a:endParaRPr>
          </a:p>
          <a:p>
            <a:pPr algn="r" rtl="1">
              <a:buFont typeface="Wingdings" pitchFamily="2" charset="2"/>
              <a:buChar char="ü"/>
            </a:pPr>
            <a:r>
              <a:rPr lang="fa-IR" sz="3600" dirty="0">
                <a:cs typeface="B Titr" pitchFamily="2" charset="-78"/>
              </a:rPr>
              <a:t>نقد منصفانه نه مگس وار؛ توجه همزمان به نقاط قوت و ضعف </a:t>
            </a:r>
            <a:endParaRPr lang="en-US" sz="3600" dirty="0">
              <a:cs typeface="B Titr" pitchFamily="2" charset="-78"/>
            </a:endParaRPr>
          </a:p>
          <a:p>
            <a:pPr lvl="0" algn="r" rtl="1">
              <a:buFont typeface="Wingdings" pitchFamily="2" charset="2"/>
              <a:buChar char="ü"/>
            </a:pPr>
            <a:r>
              <a:rPr lang="fa-IR" sz="3600" dirty="0" smtClean="0">
                <a:cs typeface="B Titr" pitchFamily="2" charset="-78"/>
              </a:rPr>
              <a:t>نقد افکار و اعمال نه نقد و تخریب شخصیت</a:t>
            </a:r>
            <a:endParaRPr lang="en-US" sz="3600" dirty="0">
              <a:cs typeface="B Titr" pitchFamily="2" charset="-78"/>
            </a:endParaRPr>
          </a:p>
          <a:p>
            <a:pPr algn="r" rtl="1">
              <a:buFont typeface="+mj-lt"/>
              <a:buAutoNum type="arabicPeriod"/>
            </a:pPr>
            <a:endParaRPr lang="en-US" sz="3600" dirty="0">
              <a:cs typeface="B Titr" pitchFamily="2" charset="-78"/>
            </a:endParaRPr>
          </a:p>
        </p:txBody>
      </p:sp>
    </p:spTree>
    <p:extLst>
      <p:ext uri="{BB962C8B-B14F-4D97-AF65-F5344CB8AC3E}">
        <p14:creationId xmlns:p14="http://schemas.microsoft.com/office/powerpoint/2010/main" val="36847372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FFFF00"/>
                </a:solidFill>
                <a:cs typeface="B Titr" pitchFamily="2" charset="-78"/>
              </a:rPr>
              <a:t>محدود کردن موشک </a:t>
            </a:r>
            <a:r>
              <a:rPr lang="fa-IR" sz="4000" dirty="0">
                <a:solidFill>
                  <a:srgbClr val="FFFF00"/>
                </a:solidFill>
                <a:cs typeface="B Titr" pitchFamily="2" charset="-78"/>
              </a:rPr>
              <a:t>های بالستیک</a:t>
            </a:r>
            <a:endParaRPr lang="en-US" sz="3600" dirty="0"/>
          </a:p>
        </p:txBody>
      </p:sp>
      <p:sp>
        <p:nvSpPr>
          <p:cNvPr id="3" name="Content Placeholder 2"/>
          <p:cNvSpPr>
            <a:spLocks noGrp="1"/>
          </p:cNvSpPr>
          <p:nvPr>
            <p:ph sz="quarter" idx="13"/>
          </p:nvPr>
        </p:nvSpPr>
        <p:spPr>
          <a:xfrm>
            <a:off x="0" y="1600200"/>
            <a:ext cx="8839200" cy="4114800"/>
          </a:xfrm>
        </p:spPr>
        <p:txBody>
          <a:bodyPr>
            <a:noAutofit/>
          </a:bodyPr>
          <a:lstStyle/>
          <a:p>
            <a:pPr algn="r" rtl="1"/>
            <a:r>
              <a:rPr lang="ar-SA" sz="3600" dirty="0">
                <a:cs typeface="B Titr" pitchFamily="2" charset="-78"/>
              </a:rPr>
              <a:t>بند 9 قطعنامه 1929</a:t>
            </a:r>
            <a:r>
              <a:rPr lang="ar-SA" sz="3600" dirty="0" smtClean="0">
                <a:cs typeface="B Titr" pitchFamily="2" charset="-78"/>
              </a:rPr>
              <a:t>:</a:t>
            </a:r>
            <a:endParaRPr lang="fa-IR" sz="3600" dirty="0" smtClean="0">
              <a:cs typeface="B Titr" pitchFamily="2" charset="-78"/>
            </a:endParaRPr>
          </a:p>
          <a:p>
            <a:pPr algn="r" rtl="1"/>
            <a:r>
              <a:rPr lang="ar-SA" sz="3600" dirty="0" smtClean="0">
                <a:cs typeface="B Titr" pitchFamily="2" charset="-78"/>
              </a:rPr>
              <a:t> </a:t>
            </a:r>
            <a:r>
              <a:rPr lang="ar-SA" sz="3600" b="1" dirty="0">
                <a:cs typeface="B Titr" pitchFamily="2" charset="-78"/>
              </a:rPr>
              <a:t>ايران به </a:t>
            </a:r>
            <a:r>
              <a:rPr lang="ar-SA" sz="3600" b="1" u="sng" dirty="0">
                <a:solidFill>
                  <a:srgbClr val="FF0000"/>
                </a:solidFill>
                <a:cs typeface="B Titr" pitchFamily="2" charset="-78"/>
              </a:rPr>
              <a:t>هيچ گونه فعاليتي </a:t>
            </a:r>
            <a:r>
              <a:rPr lang="ar-SA" sz="3600" b="1" dirty="0">
                <a:cs typeface="B Titr" pitchFamily="2" charset="-78"/>
              </a:rPr>
              <a:t>که به </a:t>
            </a:r>
            <a:r>
              <a:rPr lang="ar-SA" sz="3600" b="1" u="sng" dirty="0">
                <a:solidFill>
                  <a:srgbClr val="FF0000"/>
                </a:solidFill>
                <a:cs typeface="B Titr" pitchFamily="2" charset="-78"/>
              </a:rPr>
              <a:t>موشک هاي </a:t>
            </a:r>
            <a:r>
              <a:rPr lang="ar-SA" sz="3600" b="1" dirty="0">
                <a:cs typeface="B Titr" pitchFamily="2" charset="-78"/>
              </a:rPr>
              <a:t>بالستيک با </a:t>
            </a:r>
            <a:r>
              <a:rPr lang="ar-SA" sz="3600" b="1" u="sng" dirty="0">
                <a:solidFill>
                  <a:srgbClr val="FF0000"/>
                </a:solidFill>
                <a:cs typeface="B Titr" pitchFamily="2" charset="-78"/>
              </a:rPr>
              <a:t>قابليت پرتاب سلاح هاي هسته اي </a:t>
            </a:r>
            <a:r>
              <a:rPr lang="ar-SA" sz="3600" b="1" dirty="0">
                <a:cs typeface="B Titr" pitchFamily="2" charset="-78"/>
              </a:rPr>
              <a:t>مربوط باشد، و از جمله پرتاب با فناوري موشک هاي بالستيک </a:t>
            </a:r>
            <a:r>
              <a:rPr lang="ar-SA" sz="3600" b="1" u="sng" dirty="0">
                <a:solidFill>
                  <a:srgbClr val="FF0000"/>
                </a:solidFill>
                <a:cs typeface="B Titr" pitchFamily="2" charset="-78"/>
              </a:rPr>
              <a:t>دست نخواهد زد</a:t>
            </a:r>
            <a:r>
              <a:rPr lang="ar-SA" sz="3600" b="1" dirty="0">
                <a:cs typeface="B Titr" pitchFamily="2" charset="-78"/>
              </a:rPr>
              <a:t>، و کشورها تمامي اقدامات لازم را به عمل خواهند آورد تا از انتقال فناوري يا کمک هاي فني به ايران که در ارتباط با چنين فعاليت هايي باشند جلوگيري کنند</a:t>
            </a:r>
            <a:r>
              <a:rPr lang="ar-SA" sz="3600" b="1" dirty="0" smtClean="0">
                <a:cs typeface="B Titr" pitchFamily="2" charset="-78"/>
              </a:rPr>
              <a:t>. </a:t>
            </a:r>
            <a:endParaRPr lang="en-US" sz="3600" dirty="0">
              <a:cs typeface="B Titr" pitchFamily="2" charset="-78"/>
            </a:endParaRPr>
          </a:p>
          <a:p>
            <a:pPr algn="r" rtl="1"/>
            <a:endParaRPr lang="en-US" sz="3200" dirty="0"/>
          </a:p>
        </p:txBody>
      </p:sp>
    </p:spTree>
    <p:extLst>
      <p:ext uri="{BB962C8B-B14F-4D97-AF65-F5344CB8AC3E}">
        <p14:creationId xmlns:p14="http://schemas.microsoft.com/office/powerpoint/2010/main" val="3314374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b="1" dirty="0" smtClean="0">
                <a:solidFill>
                  <a:srgbClr val="FFFF00"/>
                </a:solidFill>
                <a:cs typeface="B Titr" pitchFamily="2" charset="-78"/>
              </a:rPr>
              <a:t>محدود کردن </a:t>
            </a:r>
            <a:r>
              <a:rPr lang="ar-SA" sz="4000" b="1" dirty="0" smtClean="0">
                <a:solidFill>
                  <a:srgbClr val="FFFF00"/>
                </a:solidFill>
                <a:cs typeface="B Titr" pitchFamily="2" charset="-78"/>
              </a:rPr>
              <a:t>حقوق </a:t>
            </a:r>
            <a:r>
              <a:rPr lang="ar-SA" sz="4000" b="1" dirty="0">
                <a:solidFill>
                  <a:srgbClr val="FFFF00"/>
                </a:solidFill>
                <a:cs typeface="B Titr" pitchFamily="2" charset="-78"/>
              </a:rPr>
              <a:t>امنیتی</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76200" y="1600200"/>
            <a:ext cx="9067800" cy="4114800"/>
          </a:xfrm>
        </p:spPr>
        <p:txBody>
          <a:bodyPr>
            <a:noAutofit/>
          </a:bodyPr>
          <a:lstStyle/>
          <a:p>
            <a:pPr algn="ctr" rtl="1">
              <a:lnSpc>
                <a:spcPct val="150000"/>
              </a:lnSpc>
            </a:pPr>
            <a:r>
              <a:rPr lang="ar-SA" sz="4000" b="1" dirty="0">
                <a:cs typeface="B Titr" pitchFamily="2" charset="-78"/>
              </a:rPr>
              <a:t>هر کشوری </a:t>
            </a:r>
            <a:r>
              <a:rPr lang="ar-SA" sz="4000" b="1" u="sng" dirty="0">
                <a:solidFill>
                  <a:srgbClr val="FF0000"/>
                </a:solidFill>
                <a:cs typeface="B Titr" pitchFamily="2" charset="-78"/>
              </a:rPr>
              <a:t>حق دارد </a:t>
            </a:r>
            <a:r>
              <a:rPr lang="ar-SA" sz="4000" b="1" dirty="0">
                <a:cs typeface="B Titr" pitchFamily="2" charset="-78"/>
              </a:rPr>
              <a:t>مراکز، اماکن، تاسیسات و اشخاص مهم و حساس خود را  از دید دشمنان مخفی نگه دارد.</a:t>
            </a:r>
            <a:endParaRPr lang="en-US" sz="4000" dirty="0">
              <a:cs typeface="B Titr" pitchFamily="2" charset="-78"/>
            </a:endParaRPr>
          </a:p>
          <a:p>
            <a:pPr algn="ctr" rtl="1">
              <a:lnSpc>
                <a:spcPct val="150000"/>
              </a:lnSpc>
            </a:pPr>
            <a:endParaRPr lang="en-US" sz="4000" dirty="0">
              <a:cs typeface="B Titr" pitchFamily="2" charset="-78"/>
            </a:endParaRPr>
          </a:p>
        </p:txBody>
      </p:sp>
    </p:spTree>
    <p:extLst>
      <p:ext uri="{BB962C8B-B14F-4D97-AF65-F5344CB8AC3E}">
        <p14:creationId xmlns:p14="http://schemas.microsoft.com/office/powerpoint/2010/main" val="9713721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a:solidFill>
                  <a:srgbClr val="FFFF00"/>
                </a:solidFill>
                <a:cs typeface="B Titr" pitchFamily="2" charset="-78"/>
              </a:rPr>
              <a:t>محدود کردن </a:t>
            </a:r>
            <a:r>
              <a:rPr lang="ar-SA" sz="4000" b="1" dirty="0">
                <a:solidFill>
                  <a:srgbClr val="FFFF00"/>
                </a:solidFill>
                <a:cs typeface="B Titr" pitchFamily="2" charset="-78"/>
              </a:rPr>
              <a:t>حقوق امنیتی</a:t>
            </a:r>
            <a:endParaRPr lang="en-US" sz="3600" dirty="0"/>
          </a:p>
        </p:txBody>
      </p:sp>
      <p:sp>
        <p:nvSpPr>
          <p:cNvPr id="3" name="Content Placeholder 2"/>
          <p:cNvSpPr>
            <a:spLocks noGrp="1"/>
          </p:cNvSpPr>
          <p:nvPr>
            <p:ph sz="quarter" idx="13"/>
          </p:nvPr>
        </p:nvSpPr>
        <p:spPr/>
        <p:txBody>
          <a:bodyPr>
            <a:noAutofit/>
          </a:bodyPr>
          <a:lstStyle/>
          <a:p>
            <a:pPr algn="r" rtl="1">
              <a:lnSpc>
                <a:spcPct val="150000"/>
              </a:lnSpc>
            </a:pPr>
            <a:r>
              <a:rPr lang="fa-IR" sz="4000" dirty="0">
                <a:solidFill>
                  <a:srgbClr val="00B0F0"/>
                </a:solidFill>
                <a:cs typeface="B Titr" pitchFamily="2" charset="-78"/>
              </a:rPr>
              <a:t>تعهد ایران در </a:t>
            </a:r>
            <a:r>
              <a:rPr lang="fa-IR" sz="4000" dirty="0" smtClean="0">
                <a:solidFill>
                  <a:srgbClr val="00B0F0"/>
                </a:solidFill>
                <a:cs typeface="B Titr" pitchFamily="2" charset="-78"/>
              </a:rPr>
              <a:t>توافقنامه ژنو:</a:t>
            </a:r>
            <a:endParaRPr lang="fa-IR" sz="4000" dirty="0">
              <a:solidFill>
                <a:srgbClr val="00B0F0"/>
              </a:solidFill>
              <a:cs typeface="B Titr" pitchFamily="2" charset="-78"/>
            </a:endParaRPr>
          </a:p>
          <a:p>
            <a:pPr algn="r" rtl="1">
              <a:lnSpc>
                <a:spcPct val="150000"/>
              </a:lnSpc>
            </a:pPr>
            <a:r>
              <a:rPr lang="ar-SA" sz="4000" b="1" u="sng" dirty="0">
                <a:solidFill>
                  <a:srgbClr val="FF0000"/>
                </a:solidFill>
                <a:cs typeface="B Titr" pitchFamily="2" charset="-78"/>
              </a:rPr>
              <a:t>پروتکل الحاقي</a:t>
            </a:r>
            <a:r>
              <a:rPr lang="ar-SA" sz="4000" dirty="0">
                <a:solidFill>
                  <a:srgbClr val="FF0000"/>
                </a:solidFill>
                <a:cs typeface="B Titr" pitchFamily="2" charset="-78"/>
              </a:rPr>
              <a:t> </a:t>
            </a:r>
            <a:r>
              <a:rPr lang="ar-SA" sz="4000" dirty="0">
                <a:cs typeface="B Titr" pitchFamily="2" charset="-78"/>
              </a:rPr>
              <a:t>در چارچوب اختيارات رئيس جمهور و مجلس شوراي اسلامي </a:t>
            </a:r>
            <a:r>
              <a:rPr lang="ar-SA" sz="4000" b="1" u="sng" dirty="0">
                <a:solidFill>
                  <a:srgbClr val="FF0000"/>
                </a:solidFill>
                <a:cs typeface="B Titr" pitchFamily="2" charset="-78"/>
              </a:rPr>
              <a:t>تصويب و به اجراء درآيد</a:t>
            </a:r>
            <a:r>
              <a:rPr lang="en-US" sz="4000" b="1" u="sng" dirty="0">
                <a:solidFill>
                  <a:srgbClr val="FF0000"/>
                </a:solidFill>
                <a:cs typeface="B Titr" pitchFamily="2" charset="-78"/>
              </a:rPr>
              <a:t>.</a:t>
            </a:r>
            <a:endParaRPr lang="en-US" sz="4000" u="sng" dirty="0">
              <a:solidFill>
                <a:srgbClr val="FF0000"/>
              </a:solidFill>
              <a:cs typeface="B Titr" pitchFamily="2" charset="-78"/>
            </a:endParaRPr>
          </a:p>
          <a:p>
            <a:pPr algn="r" rtl="1"/>
            <a:endParaRPr lang="en-US" sz="3600" dirty="0"/>
          </a:p>
        </p:txBody>
      </p:sp>
    </p:spTree>
    <p:extLst>
      <p:ext uri="{BB962C8B-B14F-4D97-AF65-F5344CB8AC3E}">
        <p14:creationId xmlns:p14="http://schemas.microsoft.com/office/powerpoint/2010/main" val="1544420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پروتکل الحاقی</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228600" y="1600200"/>
            <a:ext cx="8305800" cy="4114800"/>
          </a:xfrm>
        </p:spPr>
        <p:txBody>
          <a:bodyPr>
            <a:normAutofit/>
          </a:bodyPr>
          <a:lstStyle/>
          <a:p>
            <a:pPr algn="r" rtl="1"/>
            <a:endParaRPr lang="fa-IR" sz="3600" b="1" dirty="0" smtClean="0">
              <a:cs typeface="B Titr" pitchFamily="2" charset="-78"/>
            </a:endParaRPr>
          </a:p>
          <a:p>
            <a:pPr algn="r" rtl="1"/>
            <a:r>
              <a:rPr lang="ar-SA" sz="3600" b="1" dirty="0" smtClean="0">
                <a:cs typeface="B Titr" pitchFamily="2" charset="-78"/>
              </a:rPr>
              <a:t>بر </a:t>
            </a:r>
            <a:r>
              <a:rPr lang="ar-SA" sz="3600" b="1" dirty="0">
                <a:cs typeface="B Titr" pitchFamily="2" charset="-78"/>
              </a:rPr>
              <a:t>اساس پروتکل الحاقی آژانس می تواند به هر نقطه ای که تشخیص بدهد </a:t>
            </a:r>
            <a:r>
              <a:rPr lang="fa-IR" sz="3600" b="1" dirty="0" smtClean="0">
                <a:cs typeface="B Titr" pitchFamily="2" charset="-78"/>
              </a:rPr>
              <a:t>به صورت سرزده </a:t>
            </a:r>
            <a:r>
              <a:rPr lang="ar-SA" sz="3600" b="1" dirty="0" smtClean="0">
                <a:cs typeface="B Titr" pitchFamily="2" charset="-78"/>
              </a:rPr>
              <a:t>وارد </a:t>
            </a:r>
            <a:r>
              <a:rPr lang="ar-SA" sz="3600" b="1" dirty="0">
                <a:cs typeface="B Titr" pitchFamily="2" charset="-78"/>
              </a:rPr>
              <a:t>شده بازدید کند و با اشخاص مرتبط مصاحبه به عمل بیاورد.</a:t>
            </a:r>
            <a:endParaRPr lang="en-US" sz="3600" dirty="0">
              <a:cs typeface="B Titr" pitchFamily="2" charset="-78"/>
            </a:endParaRPr>
          </a:p>
          <a:p>
            <a:pPr algn="r" rtl="1"/>
            <a:endParaRPr lang="en-US" sz="3200" dirty="0"/>
          </a:p>
        </p:txBody>
      </p:sp>
    </p:spTree>
    <p:extLst>
      <p:ext uri="{BB962C8B-B14F-4D97-AF65-F5344CB8AC3E}">
        <p14:creationId xmlns:p14="http://schemas.microsoft.com/office/powerpoint/2010/main" val="28314438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143000"/>
          </a:xfrm>
        </p:spPr>
        <p:txBody>
          <a:bodyPr/>
          <a:lstStyle/>
          <a:p>
            <a:pPr lvl="0" algn="ctr" rtl="1"/>
            <a:r>
              <a:rPr lang="fa-IR" sz="4000" b="1" dirty="0">
                <a:solidFill>
                  <a:srgbClr val="FFFF00"/>
                </a:solidFill>
                <a:cs typeface="B Titr" pitchFamily="2" charset="-78"/>
              </a:rPr>
              <a:t>جمع بندی توافقنامه ژنو </a:t>
            </a:r>
            <a:r>
              <a:rPr lang="en-US" sz="4000" dirty="0">
                <a:solidFill>
                  <a:srgbClr val="FFFF00"/>
                </a:solidFill>
                <a:cs typeface="B Titr" pitchFamily="2" charset="-78"/>
              </a:rPr>
              <a:t/>
            </a:r>
            <a:br>
              <a:rPr lang="en-US" sz="4000" dirty="0">
                <a:solidFill>
                  <a:srgbClr val="FFFF00"/>
                </a:solidFill>
                <a:cs typeface="B Titr" pitchFamily="2" charset="-78"/>
              </a:rPr>
            </a:b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228600" y="1600200"/>
            <a:ext cx="8305800" cy="5029200"/>
          </a:xfrm>
        </p:spPr>
        <p:txBody>
          <a:bodyPr>
            <a:normAutofit/>
          </a:bodyPr>
          <a:lstStyle/>
          <a:p>
            <a:pPr lvl="0" algn="r" rtl="1"/>
            <a:r>
              <a:rPr lang="fa-IR" sz="4000" dirty="0" smtClean="0">
                <a:cs typeface="B Titr" pitchFamily="2" charset="-78"/>
              </a:rPr>
              <a:t>با کمال تاسف حقوق </a:t>
            </a:r>
            <a:r>
              <a:rPr lang="fa-IR" sz="4000" dirty="0">
                <a:cs typeface="B Titr" pitchFamily="2" charset="-78"/>
              </a:rPr>
              <a:t>هسته ای ما </a:t>
            </a:r>
            <a:r>
              <a:rPr lang="fa-IR" sz="4000" dirty="0" smtClean="0">
                <a:cs typeface="B Titr" pitchFamily="2" charset="-78"/>
              </a:rPr>
              <a:t>برخلاف ادعای مسئولین </a:t>
            </a:r>
            <a:r>
              <a:rPr lang="fa-IR" sz="4000" u="sng" dirty="0" smtClean="0">
                <a:solidFill>
                  <a:srgbClr val="FF0000"/>
                </a:solidFill>
                <a:cs typeface="B Titr" pitchFamily="2" charset="-78"/>
              </a:rPr>
              <a:t>استیفا نشده </a:t>
            </a:r>
            <a:r>
              <a:rPr lang="fa-IR" sz="4000" dirty="0" smtClean="0">
                <a:cs typeface="B Titr" pitchFamily="2" charset="-78"/>
              </a:rPr>
              <a:t>است.</a:t>
            </a:r>
            <a:endParaRPr lang="en-US" sz="4000" dirty="0">
              <a:cs typeface="B Titr" pitchFamily="2" charset="-78"/>
            </a:endParaRPr>
          </a:p>
          <a:p>
            <a:pPr lvl="0" algn="r" rtl="1"/>
            <a:r>
              <a:rPr lang="fa-IR" sz="4000" dirty="0" smtClean="0">
                <a:cs typeface="B Titr" pitchFamily="2" charset="-78"/>
              </a:rPr>
              <a:t>تحریمهای </a:t>
            </a:r>
            <a:r>
              <a:rPr lang="fa-IR" sz="4000" dirty="0">
                <a:cs typeface="B Titr" pitchFamily="2" charset="-78"/>
              </a:rPr>
              <a:t>ظالمانه </a:t>
            </a:r>
            <a:r>
              <a:rPr lang="fa-IR" sz="4000" u="sng" dirty="0" smtClean="0">
                <a:solidFill>
                  <a:srgbClr val="FF0000"/>
                </a:solidFill>
                <a:cs typeface="B Titr" pitchFamily="2" charset="-78"/>
              </a:rPr>
              <a:t>لغو نشده </a:t>
            </a:r>
            <a:r>
              <a:rPr lang="fa-IR" sz="4000" dirty="0" smtClean="0">
                <a:cs typeface="B Titr" pitchFamily="2" charset="-78"/>
              </a:rPr>
              <a:t>است.</a:t>
            </a:r>
            <a:endParaRPr lang="en-US" sz="4000" dirty="0">
              <a:cs typeface="B Titr" pitchFamily="2" charset="-78"/>
            </a:endParaRPr>
          </a:p>
          <a:p>
            <a:pPr lvl="0" algn="r" rtl="1"/>
            <a:r>
              <a:rPr lang="fa-IR" sz="4000" dirty="0" smtClean="0">
                <a:cs typeface="B Titr" pitchFamily="2" charset="-78"/>
              </a:rPr>
              <a:t>با اندوهی هرچه بیشتر، حتی از </a:t>
            </a:r>
            <a:r>
              <a:rPr lang="fa-IR" sz="4000" dirty="0">
                <a:cs typeface="B Titr" pitchFamily="2" charset="-78"/>
              </a:rPr>
              <a:t>برخی </a:t>
            </a:r>
            <a:r>
              <a:rPr lang="fa-IR" sz="4000" dirty="0" smtClean="0">
                <a:cs typeface="B Titr" pitchFamily="2" charset="-78"/>
              </a:rPr>
              <a:t>حقوق </a:t>
            </a:r>
            <a:r>
              <a:rPr lang="fa-IR" sz="4000" dirty="0">
                <a:cs typeface="B Titr" pitchFamily="2" charset="-78"/>
              </a:rPr>
              <a:t>دیگر ما نیز </a:t>
            </a:r>
            <a:r>
              <a:rPr lang="fa-IR" sz="4000" u="sng" dirty="0">
                <a:solidFill>
                  <a:srgbClr val="FF0000"/>
                </a:solidFill>
                <a:cs typeface="B Titr" pitchFamily="2" charset="-78"/>
              </a:rPr>
              <a:t>چشم پوشی شده </a:t>
            </a:r>
            <a:r>
              <a:rPr lang="fa-IR" sz="4000" dirty="0">
                <a:cs typeface="B Titr" pitchFamily="2" charset="-78"/>
              </a:rPr>
              <a:t>است. </a:t>
            </a:r>
            <a:endParaRPr lang="en-US" sz="4000" dirty="0">
              <a:cs typeface="B Titr" pitchFamily="2" charset="-78"/>
            </a:endParaRPr>
          </a:p>
          <a:p>
            <a:pPr algn="r" rtl="1"/>
            <a:endParaRPr lang="en-US" sz="4000" dirty="0">
              <a:cs typeface="B Titr" pitchFamily="2" charset="-78"/>
            </a:endParaRPr>
          </a:p>
        </p:txBody>
      </p:sp>
    </p:spTree>
    <p:extLst>
      <p:ext uri="{BB962C8B-B14F-4D97-AF65-F5344CB8AC3E}">
        <p14:creationId xmlns:p14="http://schemas.microsoft.com/office/powerpoint/2010/main" val="18922215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FFFF00"/>
                </a:solidFill>
                <a:cs typeface="B Titr" pitchFamily="2" charset="-78"/>
              </a:rPr>
              <a:t>ارزیابی آنتونی کردزمن</a:t>
            </a:r>
            <a:endParaRPr lang="en-US" sz="3600" dirty="0"/>
          </a:p>
        </p:txBody>
      </p:sp>
      <p:sp>
        <p:nvSpPr>
          <p:cNvPr id="3" name="Content Placeholder 2"/>
          <p:cNvSpPr>
            <a:spLocks noGrp="1"/>
          </p:cNvSpPr>
          <p:nvPr>
            <p:ph sz="quarter" idx="13"/>
          </p:nvPr>
        </p:nvSpPr>
        <p:spPr>
          <a:xfrm>
            <a:off x="304800" y="1828800"/>
            <a:ext cx="8229600" cy="4724400"/>
          </a:xfrm>
        </p:spPr>
        <p:txBody>
          <a:bodyPr>
            <a:noAutofit/>
          </a:bodyPr>
          <a:lstStyle/>
          <a:p>
            <a:pPr algn="r" rtl="1"/>
            <a:r>
              <a:rPr lang="fa-IR" sz="4000" dirty="0" smtClean="0">
                <a:cs typeface="B Titr" pitchFamily="2" charset="-78"/>
              </a:rPr>
              <a:t>سطحی </a:t>
            </a:r>
            <a:r>
              <a:rPr lang="fa-IR" sz="4000" dirty="0">
                <a:cs typeface="B Titr" pitchFamily="2" charset="-78"/>
              </a:rPr>
              <a:t>از محدودیت که ایران در توافق ژنو پذیرفت و بناست در توافق نهایی بیشتر هم بشود، حتی با حمله نظامی به ایران هم قابل حصول نیست و </a:t>
            </a:r>
            <a:r>
              <a:rPr lang="fa-IR" sz="4000" u="sng" dirty="0">
                <a:solidFill>
                  <a:srgbClr val="FF0000"/>
                </a:solidFill>
                <a:cs typeface="B Titr" pitchFamily="2" charset="-78"/>
              </a:rPr>
              <a:t>توافق ژنو کاری کرده که با حمله نظامی نمی شد کرد!</a:t>
            </a:r>
            <a:endParaRPr lang="en-US" sz="4000" u="sng" dirty="0">
              <a:solidFill>
                <a:srgbClr val="FF0000"/>
              </a:solidFill>
              <a:cs typeface="B Titr" pitchFamily="2" charset="-78"/>
            </a:endParaRPr>
          </a:p>
          <a:p>
            <a:pPr algn="r" rtl="1"/>
            <a:endParaRPr lang="en-US" sz="4000" dirty="0"/>
          </a:p>
        </p:txBody>
      </p:sp>
    </p:spTree>
    <p:extLst>
      <p:ext uri="{BB962C8B-B14F-4D97-AF65-F5344CB8AC3E}">
        <p14:creationId xmlns:p14="http://schemas.microsoft.com/office/powerpoint/2010/main" val="32453021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FFFF00"/>
                </a:solidFill>
                <a:cs typeface="B Titr" pitchFamily="2" charset="-78"/>
              </a:rPr>
              <a:t>ارزیابی سولانا</a:t>
            </a:r>
            <a:endParaRPr lang="en-US" sz="3600" dirty="0"/>
          </a:p>
        </p:txBody>
      </p:sp>
      <p:sp>
        <p:nvSpPr>
          <p:cNvPr id="3" name="Content Placeholder 2"/>
          <p:cNvSpPr>
            <a:spLocks noGrp="1"/>
          </p:cNvSpPr>
          <p:nvPr>
            <p:ph sz="quarter" idx="13"/>
          </p:nvPr>
        </p:nvSpPr>
        <p:spPr>
          <a:xfrm>
            <a:off x="152400" y="1600200"/>
            <a:ext cx="8915400" cy="4114800"/>
          </a:xfrm>
        </p:spPr>
        <p:txBody>
          <a:bodyPr>
            <a:noAutofit/>
          </a:bodyPr>
          <a:lstStyle/>
          <a:p>
            <a:pPr algn="r" rtl="1"/>
            <a:r>
              <a:rPr lang="fa-IR" sz="4000" dirty="0">
                <a:cs typeface="B Titr" pitchFamily="2" charset="-78"/>
              </a:rPr>
              <a:t>سولانا در نشست «حال و آینده گفت‌وگو با ایران»:</a:t>
            </a:r>
          </a:p>
          <a:p>
            <a:pPr algn="r" rtl="1"/>
            <a:r>
              <a:rPr lang="fa-IR" sz="4000" dirty="0">
                <a:cs typeface="B Titr" pitchFamily="2" charset="-78"/>
              </a:rPr>
              <a:t>دستیابی به توافق ژنو، نشانه</a:t>
            </a:r>
            <a:r>
              <a:rPr lang="fa-IR" sz="4000" u="sng" dirty="0">
                <a:solidFill>
                  <a:srgbClr val="FF0000"/>
                </a:solidFill>
                <a:cs typeface="B Titr" pitchFamily="2" charset="-78"/>
              </a:rPr>
              <a:t> سخاوت </a:t>
            </a:r>
            <a:r>
              <a:rPr lang="fa-IR" sz="4000" dirty="0">
                <a:cs typeface="B Titr" pitchFamily="2" charset="-78"/>
              </a:rPr>
              <a:t>ایران بود.</a:t>
            </a:r>
          </a:p>
          <a:p>
            <a:pPr algn="r" rtl="1"/>
            <a:r>
              <a:rPr lang="fa-IR" sz="4000" dirty="0">
                <a:cs typeface="B Titr" pitchFamily="2" charset="-78"/>
              </a:rPr>
              <a:t> صادقانه بگویم برای من به عنوان کسی که به مدت ۱۰ سال با ایران مذاکره کرده است، می‌گویم </a:t>
            </a:r>
            <a:r>
              <a:rPr lang="fa-IR" sz="4000" u="sng" dirty="0">
                <a:solidFill>
                  <a:srgbClr val="FF0000"/>
                </a:solidFill>
                <a:cs typeface="B Titr" pitchFamily="2" charset="-78"/>
              </a:rPr>
              <a:t>آنچه که غربی‌ها داده‌اند، در مقابل آنچه که به دست آورده‌اند، اندک است.</a:t>
            </a:r>
            <a:endParaRPr lang="en-US" sz="4000" u="sng" dirty="0">
              <a:solidFill>
                <a:srgbClr val="FF0000"/>
              </a:solidFill>
              <a:cs typeface="B Titr" pitchFamily="2" charset="-78"/>
            </a:endParaRPr>
          </a:p>
          <a:p>
            <a:pPr algn="r" rtl="1"/>
            <a:endParaRPr lang="en-US" sz="4000" dirty="0"/>
          </a:p>
        </p:txBody>
      </p:sp>
    </p:spTree>
    <p:extLst>
      <p:ext uri="{BB962C8B-B14F-4D97-AF65-F5344CB8AC3E}">
        <p14:creationId xmlns:p14="http://schemas.microsoft.com/office/powerpoint/2010/main" val="40429462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pPr marL="0" indent="0" algn="ctr" rtl="1">
              <a:buNone/>
            </a:pPr>
            <a:r>
              <a:rPr lang="fa-IR" sz="7200" dirty="0" smtClean="0">
                <a:solidFill>
                  <a:srgbClr val="00FF00"/>
                </a:solidFill>
                <a:cs typeface="B Titr" pitchFamily="2" charset="-78"/>
              </a:rPr>
              <a:t>ابعاد کلی </a:t>
            </a:r>
          </a:p>
          <a:p>
            <a:pPr marL="0" indent="0" algn="ctr" rtl="1">
              <a:buNone/>
            </a:pPr>
            <a:r>
              <a:rPr lang="fa-IR" sz="7200" dirty="0" smtClean="0">
                <a:solidFill>
                  <a:srgbClr val="00FF00"/>
                </a:solidFill>
                <a:cs typeface="B Titr" pitchFamily="2" charset="-78"/>
              </a:rPr>
              <a:t>پرونده هسته ای</a:t>
            </a:r>
            <a:endParaRPr lang="en-US" sz="7200" dirty="0">
              <a:solidFill>
                <a:srgbClr val="00FF00"/>
              </a:solidFill>
              <a:cs typeface="B Titr" pitchFamily="2" charset="-78"/>
            </a:endParaRPr>
          </a:p>
        </p:txBody>
      </p:sp>
    </p:spTree>
    <p:extLst>
      <p:ext uri="{BB962C8B-B14F-4D97-AF65-F5344CB8AC3E}">
        <p14:creationId xmlns:p14="http://schemas.microsoft.com/office/powerpoint/2010/main" val="40268762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924800" cy="1143000"/>
          </a:xfrm>
        </p:spPr>
        <p:txBody>
          <a:bodyPr/>
          <a:lstStyle/>
          <a:p>
            <a:pPr algn="ctr" rtl="1"/>
            <a:r>
              <a:rPr lang="fa-IR" sz="4000" dirty="0" smtClean="0">
                <a:solidFill>
                  <a:srgbClr val="FFFF00"/>
                </a:solidFill>
                <a:cs typeface="B Titr" pitchFamily="2" charset="-78"/>
              </a:rPr>
              <a:t>2. ابعاد کلی پرونده هسته ای	</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228600" y="1600200"/>
            <a:ext cx="8305800" cy="4114800"/>
          </a:xfrm>
        </p:spPr>
        <p:txBody>
          <a:bodyPr>
            <a:normAutofit/>
          </a:bodyPr>
          <a:lstStyle/>
          <a:p>
            <a:pPr algn="r" rtl="1"/>
            <a:r>
              <a:rPr lang="fa-IR" sz="4000" dirty="0" smtClean="0">
                <a:cs typeface="B Titr" pitchFamily="2" charset="-78"/>
              </a:rPr>
              <a:t>2-1 صورت مسئله</a:t>
            </a:r>
          </a:p>
          <a:p>
            <a:pPr algn="r" rtl="1"/>
            <a:r>
              <a:rPr lang="fa-IR" sz="4000" dirty="0" smtClean="0">
                <a:cs typeface="B Titr" pitchFamily="2" charset="-78"/>
              </a:rPr>
              <a:t>2-2 جایگاه فناوری هسته ای</a:t>
            </a:r>
          </a:p>
          <a:p>
            <a:pPr algn="r" rtl="1"/>
            <a:r>
              <a:rPr lang="fa-IR" sz="4000" dirty="0" smtClean="0">
                <a:cs typeface="B Titr" pitchFamily="2" charset="-78"/>
              </a:rPr>
              <a:t>2-3 جایگاه تاریخی پرونده هسته ای</a:t>
            </a:r>
          </a:p>
          <a:p>
            <a:pPr algn="r" rtl="1"/>
            <a:r>
              <a:rPr lang="fa-IR" sz="4000" dirty="0" smtClean="0">
                <a:cs typeface="B Titr" pitchFamily="2" charset="-78"/>
              </a:rPr>
              <a:t>2-4 نقش مذاکره در حل پرونده هسته ای</a:t>
            </a:r>
            <a:endParaRPr lang="en-US" sz="4000" dirty="0">
              <a:cs typeface="B Titr" pitchFamily="2" charset="-78"/>
            </a:endParaRPr>
          </a:p>
        </p:txBody>
      </p:sp>
    </p:spTree>
    <p:extLst>
      <p:ext uri="{BB962C8B-B14F-4D97-AF65-F5344CB8AC3E}">
        <p14:creationId xmlns:p14="http://schemas.microsoft.com/office/powerpoint/2010/main" val="1825588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FF00"/>
                </a:solidFill>
                <a:cs typeface="B Titr" pitchFamily="2" charset="-78"/>
              </a:rPr>
              <a:t>2-1 صورت مسئله</a:t>
            </a:r>
            <a:endParaRPr lang="en-US" sz="4000" dirty="0">
              <a:solidFill>
                <a:srgbClr val="00FF00"/>
              </a:solidFill>
              <a:cs typeface="B Titr" pitchFamily="2" charset="-78"/>
            </a:endParaRPr>
          </a:p>
        </p:txBody>
      </p:sp>
      <p:sp>
        <p:nvSpPr>
          <p:cNvPr id="3" name="Content Placeholder 2"/>
          <p:cNvSpPr>
            <a:spLocks noGrp="1"/>
          </p:cNvSpPr>
          <p:nvPr>
            <p:ph sz="quarter" idx="13"/>
          </p:nvPr>
        </p:nvSpPr>
        <p:spPr>
          <a:xfrm>
            <a:off x="228600" y="1600200"/>
            <a:ext cx="8305800" cy="5257800"/>
          </a:xfrm>
        </p:spPr>
        <p:txBody>
          <a:bodyPr>
            <a:noAutofit/>
          </a:bodyPr>
          <a:lstStyle/>
          <a:p>
            <a:pPr lvl="0" algn="r" rtl="1"/>
            <a:endParaRPr lang="fa-IR" sz="4000" b="1" dirty="0" smtClean="0">
              <a:cs typeface="B Titr" pitchFamily="2" charset="-78"/>
            </a:endParaRPr>
          </a:p>
          <a:p>
            <a:pPr lvl="0" algn="r" rtl="1"/>
            <a:r>
              <a:rPr lang="fa-IR" sz="4000" b="1" dirty="0" smtClean="0">
                <a:solidFill>
                  <a:srgbClr val="00FFFF"/>
                </a:solidFill>
                <a:cs typeface="B Titr" pitchFamily="2" charset="-78"/>
              </a:rPr>
              <a:t>اهمیت صورت مسئله:</a:t>
            </a:r>
            <a:endParaRPr lang="fa-IR" sz="4000" b="1" dirty="0">
              <a:solidFill>
                <a:srgbClr val="00FFFF"/>
              </a:solidFill>
              <a:cs typeface="B Titr" pitchFamily="2" charset="-78"/>
            </a:endParaRPr>
          </a:p>
          <a:p>
            <a:pPr lvl="0" algn="r" rtl="1"/>
            <a:r>
              <a:rPr lang="fa-IR" sz="4000" b="1" dirty="0" smtClean="0">
                <a:cs typeface="B Titr" pitchFamily="2" charset="-78"/>
              </a:rPr>
              <a:t>طرح نادرست صورت مسئله         </a:t>
            </a:r>
            <a:r>
              <a:rPr lang="en-US" sz="4000" b="1" dirty="0" smtClean="0">
                <a:cs typeface="B Titr" pitchFamily="2" charset="-78"/>
              </a:rPr>
              <a:t>  </a:t>
            </a:r>
            <a:r>
              <a:rPr lang="fa-IR" sz="4000" b="1" dirty="0" smtClean="0">
                <a:cs typeface="B Titr" pitchFamily="2" charset="-78"/>
              </a:rPr>
              <a:t>ارائه راه حل نادرست         </a:t>
            </a:r>
            <a:r>
              <a:rPr lang="en-US" sz="4000" b="1" dirty="0" smtClean="0">
                <a:cs typeface="B Titr" pitchFamily="2" charset="-78"/>
              </a:rPr>
              <a:t>  </a:t>
            </a:r>
            <a:r>
              <a:rPr lang="fa-IR" sz="4000" b="1" dirty="0" smtClean="0">
                <a:cs typeface="B Titr" pitchFamily="2" charset="-78"/>
              </a:rPr>
              <a:t>ارزیابی نادرست از تلاش گذشتگان برای حل مسئله.</a:t>
            </a:r>
            <a:endParaRPr lang="en-US" sz="4000" b="1" dirty="0" smtClean="0">
              <a:cs typeface="B Titr" pitchFamily="2" charset="-78"/>
            </a:endParaRPr>
          </a:p>
          <a:p>
            <a:pPr lvl="0" algn="r" rtl="1"/>
            <a:endParaRPr lang="en-US" sz="4000" b="1" dirty="0">
              <a:cs typeface="B Titr" pitchFamily="2" charset="-78"/>
            </a:endParaRPr>
          </a:p>
        </p:txBody>
      </p:sp>
      <p:cxnSp>
        <p:nvCxnSpPr>
          <p:cNvPr id="5" name="Straight Arrow Connector 4"/>
          <p:cNvCxnSpPr/>
          <p:nvPr/>
        </p:nvCxnSpPr>
        <p:spPr>
          <a:xfrm flipH="1">
            <a:off x="2286000" y="3581400"/>
            <a:ext cx="9144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4953000" y="4267200"/>
            <a:ext cx="9144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892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fa-IR" sz="4000" dirty="0">
                <a:solidFill>
                  <a:srgbClr val="00FF00"/>
                </a:solidFill>
                <a:cs typeface="B Titr" pitchFamily="2" charset="-78"/>
              </a:rPr>
              <a:t>برخی نقاط مثبت دولت:</a:t>
            </a:r>
            <a:r>
              <a:rPr lang="en-US" sz="4000" dirty="0">
                <a:solidFill>
                  <a:srgbClr val="00FF00"/>
                </a:solidFill>
                <a:cs typeface="B Titr" pitchFamily="2" charset="-78"/>
              </a:rPr>
              <a:t/>
            </a:r>
            <a:br>
              <a:rPr lang="en-US" sz="4000" dirty="0">
                <a:solidFill>
                  <a:srgbClr val="00FF00"/>
                </a:solidFill>
                <a:cs typeface="B Titr" pitchFamily="2" charset="-78"/>
              </a:rPr>
            </a:br>
            <a:endParaRPr lang="en-US" sz="3600" dirty="0">
              <a:solidFill>
                <a:srgbClr val="00FF00"/>
              </a:solidFill>
            </a:endParaRPr>
          </a:p>
        </p:txBody>
      </p:sp>
      <p:sp>
        <p:nvSpPr>
          <p:cNvPr id="3" name="Content Placeholder 2"/>
          <p:cNvSpPr>
            <a:spLocks noGrp="1"/>
          </p:cNvSpPr>
          <p:nvPr>
            <p:ph sz="quarter" idx="13"/>
          </p:nvPr>
        </p:nvSpPr>
        <p:spPr>
          <a:xfrm>
            <a:off x="228600" y="1600200"/>
            <a:ext cx="8610600" cy="4114800"/>
          </a:xfrm>
          <a:prstGeom prst="rect">
            <a:avLst/>
          </a:prstGeom>
        </p:spPr>
        <p:txBody>
          <a:bodyPr>
            <a:normAutofit/>
          </a:bodyPr>
          <a:lstStyle/>
          <a:p>
            <a:pPr lvl="0" algn="r" rtl="1">
              <a:buFont typeface="+mj-lt"/>
              <a:buAutoNum type="arabicPeriod"/>
            </a:pPr>
            <a:r>
              <a:rPr lang="fa-IR" sz="4000" dirty="0" smtClean="0">
                <a:cs typeface="B Titr" pitchFamily="2" charset="-78"/>
              </a:rPr>
              <a:t>تلاش </a:t>
            </a:r>
            <a:r>
              <a:rPr lang="fa-IR" sz="4000" dirty="0">
                <a:cs typeface="B Titr" pitchFamily="2" charset="-78"/>
              </a:rPr>
              <a:t>برای حذف یارانه دهک های بسیار پردرآمد</a:t>
            </a:r>
            <a:endParaRPr lang="en-US" sz="4000" dirty="0">
              <a:cs typeface="B Titr" pitchFamily="2" charset="-78"/>
            </a:endParaRPr>
          </a:p>
          <a:p>
            <a:pPr lvl="0" algn="r" rtl="1">
              <a:buFont typeface="+mj-lt"/>
              <a:buAutoNum type="arabicPeriod"/>
            </a:pPr>
            <a:r>
              <a:rPr lang="fa-IR" sz="4000" dirty="0">
                <a:cs typeface="B Titr" pitchFamily="2" charset="-78"/>
              </a:rPr>
              <a:t>گسترش بیمه های درمانی و کم کردن سهم بیماران از هزینه های بالا و غیر منصفانه درمان</a:t>
            </a:r>
            <a:endParaRPr lang="en-US" sz="4000" dirty="0">
              <a:cs typeface="B Titr" pitchFamily="2" charset="-78"/>
            </a:endParaRPr>
          </a:p>
          <a:p>
            <a:pPr algn="r" rtl="1"/>
            <a:endParaRPr lang="en-US" sz="3600" dirty="0">
              <a:cs typeface="B Titr" pitchFamily="2" charset="-78"/>
            </a:endParaRPr>
          </a:p>
        </p:txBody>
      </p:sp>
    </p:spTree>
    <p:extLst>
      <p:ext uri="{BB962C8B-B14F-4D97-AF65-F5344CB8AC3E}">
        <p14:creationId xmlns:p14="http://schemas.microsoft.com/office/powerpoint/2010/main" val="178938606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00FF00"/>
                </a:solidFill>
                <a:cs typeface="B Titr" pitchFamily="2" charset="-78"/>
              </a:rPr>
              <a:t>2-1 صورت مسئله</a:t>
            </a:r>
            <a:endParaRPr lang="en-US" sz="3600" dirty="0"/>
          </a:p>
        </p:txBody>
      </p:sp>
      <p:sp>
        <p:nvSpPr>
          <p:cNvPr id="3" name="Content Placeholder 2"/>
          <p:cNvSpPr>
            <a:spLocks noGrp="1"/>
          </p:cNvSpPr>
          <p:nvPr>
            <p:ph sz="quarter" idx="13"/>
          </p:nvPr>
        </p:nvSpPr>
        <p:spPr>
          <a:xfrm>
            <a:off x="381000" y="1981200"/>
            <a:ext cx="8153400" cy="4572000"/>
          </a:xfrm>
        </p:spPr>
        <p:txBody>
          <a:bodyPr>
            <a:normAutofit/>
          </a:bodyPr>
          <a:lstStyle/>
          <a:p>
            <a:pPr lvl="0" algn="r" rtl="1"/>
            <a:r>
              <a:rPr lang="fa-IR" sz="4000" b="1" dirty="0">
                <a:solidFill>
                  <a:srgbClr val="00B0F0"/>
                </a:solidFill>
                <a:cs typeface="B Titr" pitchFamily="2" charset="-78"/>
              </a:rPr>
              <a:t>الف. وزیر محترم خارجه: </a:t>
            </a:r>
            <a:endParaRPr lang="en-US" sz="4000" b="1" dirty="0">
              <a:solidFill>
                <a:srgbClr val="00B0F0"/>
              </a:solidFill>
              <a:cs typeface="B Titr" pitchFamily="2" charset="-78"/>
            </a:endParaRPr>
          </a:p>
          <a:p>
            <a:pPr lvl="0" algn="r" rtl="1"/>
            <a:r>
              <a:rPr lang="fa-IR" sz="4000" b="1" dirty="0">
                <a:cs typeface="B Titr" pitchFamily="2" charset="-78"/>
              </a:rPr>
              <a:t>پرونده هسته ای به مثابه </a:t>
            </a:r>
            <a:r>
              <a:rPr lang="fa-IR" sz="4000" b="1" u="sng" dirty="0">
                <a:solidFill>
                  <a:srgbClr val="00FF00"/>
                </a:solidFill>
                <a:cs typeface="B Titr" pitchFamily="2" charset="-78"/>
              </a:rPr>
              <a:t>یک بازی</a:t>
            </a:r>
            <a:r>
              <a:rPr lang="fa-IR" sz="4000" b="1" dirty="0">
                <a:cs typeface="B Titr" pitchFamily="2" charset="-78"/>
              </a:rPr>
              <a:t>، تلاش برای طراحی بازی </a:t>
            </a:r>
            <a:r>
              <a:rPr lang="fa-IR" sz="4000" b="1" dirty="0" smtClean="0">
                <a:cs typeface="B Titr" pitchFamily="2" charset="-78"/>
              </a:rPr>
              <a:t>به صورت </a:t>
            </a:r>
            <a:r>
              <a:rPr lang="fa-IR" sz="4000" b="1" dirty="0" smtClean="0">
                <a:solidFill>
                  <a:srgbClr val="00FF00"/>
                </a:solidFill>
                <a:cs typeface="B Titr" pitchFamily="2" charset="-78"/>
              </a:rPr>
              <a:t>برد - </a:t>
            </a:r>
            <a:r>
              <a:rPr lang="fa-IR" sz="4000" b="1" dirty="0">
                <a:solidFill>
                  <a:srgbClr val="00FF00"/>
                </a:solidFill>
                <a:cs typeface="B Titr" pitchFamily="2" charset="-78"/>
              </a:rPr>
              <a:t>برد</a:t>
            </a:r>
            <a:r>
              <a:rPr lang="fa-IR" sz="4000" b="1" dirty="0">
                <a:cs typeface="B Titr" pitchFamily="2" charset="-78"/>
              </a:rPr>
              <a:t>. </a:t>
            </a:r>
            <a:endParaRPr lang="fa-IR" sz="4000" b="1" dirty="0" smtClean="0">
              <a:cs typeface="B Titr" pitchFamily="2" charset="-78"/>
            </a:endParaRPr>
          </a:p>
          <a:p>
            <a:pPr lvl="0" algn="r" rtl="1"/>
            <a:r>
              <a:rPr lang="fa-IR" sz="4000" b="1" dirty="0" smtClean="0">
                <a:solidFill>
                  <a:srgbClr val="FF0000"/>
                </a:solidFill>
                <a:cs typeface="B Titr" pitchFamily="2" charset="-78"/>
              </a:rPr>
              <a:t>اشتباه تیم قبلی: </a:t>
            </a:r>
          </a:p>
          <a:p>
            <a:pPr lvl="0" algn="r" rtl="1"/>
            <a:r>
              <a:rPr lang="fa-IR" sz="4000" b="1" dirty="0" smtClean="0">
                <a:cs typeface="B Titr" pitchFamily="2" charset="-78"/>
              </a:rPr>
              <a:t>طراحی بازی به صورت </a:t>
            </a:r>
            <a:r>
              <a:rPr lang="fa-IR" sz="4000" b="1" dirty="0" smtClean="0">
                <a:solidFill>
                  <a:srgbClr val="FF0000"/>
                </a:solidFill>
                <a:cs typeface="B Titr" pitchFamily="2" charset="-78"/>
              </a:rPr>
              <a:t>برد- باخت            </a:t>
            </a:r>
            <a:r>
              <a:rPr lang="fa-IR" sz="4000" b="1" dirty="0" smtClean="0">
                <a:cs typeface="B Titr" pitchFamily="2" charset="-78"/>
              </a:rPr>
              <a:t>مذاکرات به نتیجه نمی رسید</a:t>
            </a:r>
            <a:endParaRPr lang="en-US" sz="4000" b="1" dirty="0">
              <a:cs typeface="B Titr" pitchFamily="2" charset="-78"/>
            </a:endParaRPr>
          </a:p>
          <a:p>
            <a:pPr algn="r" rtl="1"/>
            <a:endParaRPr lang="en-US" sz="4000" dirty="0"/>
          </a:p>
        </p:txBody>
      </p:sp>
      <p:cxnSp>
        <p:nvCxnSpPr>
          <p:cNvPr id="5" name="Straight Arrow Connector 4"/>
          <p:cNvCxnSpPr/>
          <p:nvPr/>
        </p:nvCxnSpPr>
        <p:spPr>
          <a:xfrm flipH="1">
            <a:off x="838200" y="5410200"/>
            <a:ext cx="8382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8389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00FF00"/>
                </a:solidFill>
                <a:cs typeface="B Titr" pitchFamily="2" charset="-78"/>
              </a:rPr>
              <a:t>2-1 صورت مسئله</a:t>
            </a:r>
            <a:endParaRPr lang="en-US" sz="3600" dirty="0"/>
          </a:p>
        </p:txBody>
      </p:sp>
      <p:sp>
        <p:nvSpPr>
          <p:cNvPr id="3" name="Content Placeholder 2"/>
          <p:cNvSpPr>
            <a:spLocks noGrp="1"/>
          </p:cNvSpPr>
          <p:nvPr>
            <p:ph sz="quarter" idx="13"/>
          </p:nvPr>
        </p:nvSpPr>
        <p:spPr>
          <a:xfrm>
            <a:off x="152400" y="1600200"/>
            <a:ext cx="8382000" cy="4114800"/>
          </a:xfrm>
        </p:spPr>
        <p:txBody>
          <a:bodyPr>
            <a:noAutofit/>
          </a:bodyPr>
          <a:lstStyle/>
          <a:p>
            <a:pPr lvl="0" algn="r" rtl="1"/>
            <a:r>
              <a:rPr lang="fa-IR" sz="4000" b="1" dirty="0">
                <a:solidFill>
                  <a:srgbClr val="00B0F0"/>
                </a:solidFill>
                <a:cs typeface="B Titr" pitchFamily="2" charset="-78"/>
              </a:rPr>
              <a:t>ب. وزیر اسبق خارجه: </a:t>
            </a:r>
          </a:p>
          <a:p>
            <a:pPr lvl="0" algn="r" rtl="1"/>
            <a:r>
              <a:rPr lang="fa-IR" sz="4000" b="1" dirty="0">
                <a:cs typeface="B Titr" pitchFamily="2" charset="-78"/>
              </a:rPr>
              <a:t>پرونده هسته ای به مثابه </a:t>
            </a:r>
            <a:r>
              <a:rPr lang="fa-IR" sz="4000" b="1" u="sng" dirty="0">
                <a:solidFill>
                  <a:srgbClr val="00FF00"/>
                </a:solidFill>
                <a:cs typeface="B Titr" pitchFamily="2" charset="-78"/>
              </a:rPr>
              <a:t>یک معامله</a:t>
            </a:r>
            <a:r>
              <a:rPr lang="fa-IR" sz="4000" b="1" dirty="0">
                <a:cs typeface="B Titr" pitchFamily="2" charset="-78"/>
              </a:rPr>
              <a:t>، تلاش برای پیشنهاد یک </a:t>
            </a:r>
            <a:r>
              <a:rPr lang="fa-IR" sz="4000" b="1" u="sng" dirty="0">
                <a:solidFill>
                  <a:srgbClr val="00FF00"/>
                </a:solidFill>
                <a:cs typeface="B Titr" pitchFamily="2" charset="-78"/>
              </a:rPr>
              <a:t>قیمت منصفانه </a:t>
            </a:r>
            <a:r>
              <a:rPr lang="fa-IR" sz="4000" b="1" dirty="0">
                <a:cs typeface="B Titr" pitchFamily="2" charset="-78"/>
              </a:rPr>
              <a:t>که مورد رضایت خریدار و فروشنده قرار گیرد. </a:t>
            </a:r>
            <a:endParaRPr lang="fa-IR" sz="4000" b="1" dirty="0" smtClean="0">
              <a:cs typeface="B Titr" pitchFamily="2" charset="-78"/>
            </a:endParaRPr>
          </a:p>
          <a:p>
            <a:pPr lvl="0" algn="r" rtl="1"/>
            <a:r>
              <a:rPr lang="fa-IR" sz="4000" b="1" dirty="0" smtClean="0">
                <a:solidFill>
                  <a:srgbClr val="FF0000"/>
                </a:solidFill>
                <a:cs typeface="B Titr" pitchFamily="2" charset="-78"/>
              </a:rPr>
              <a:t>اشتباه تیم قبلی: </a:t>
            </a:r>
          </a:p>
          <a:p>
            <a:pPr lvl="0" algn="r" rtl="1"/>
            <a:r>
              <a:rPr lang="fa-IR" sz="4000" b="1" dirty="0" smtClean="0">
                <a:cs typeface="B Titr" pitchFamily="2" charset="-78"/>
              </a:rPr>
              <a:t>عدم پیشنهاد </a:t>
            </a:r>
            <a:r>
              <a:rPr lang="fa-IR" sz="4000" b="1" u="sng" dirty="0" smtClean="0">
                <a:solidFill>
                  <a:srgbClr val="FF0000"/>
                </a:solidFill>
                <a:cs typeface="B Titr" pitchFamily="2" charset="-78"/>
              </a:rPr>
              <a:t>قیمت منصفانه</a:t>
            </a:r>
            <a:endParaRPr lang="fa-IR" sz="4000" b="1" u="sng" dirty="0">
              <a:solidFill>
                <a:srgbClr val="FF0000"/>
              </a:solidFill>
              <a:cs typeface="B Titr" pitchFamily="2" charset="-78"/>
            </a:endParaRPr>
          </a:p>
          <a:p>
            <a:pPr algn="r" rtl="1"/>
            <a:endParaRPr lang="en-US" sz="4000" dirty="0"/>
          </a:p>
        </p:txBody>
      </p:sp>
    </p:spTree>
    <p:extLst>
      <p:ext uri="{BB962C8B-B14F-4D97-AF65-F5344CB8AC3E}">
        <p14:creationId xmlns:p14="http://schemas.microsoft.com/office/powerpoint/2010/main" val="39748532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00FF00"/>
                </a:solidFill>
                <a:cs typeface="B Titr" pitchFamily="2" charset="-78"/>
              </a:rPr>
              <a:t>2-1 صورت مسئله</a:t>
            </a:r>
            <a:endParaRPr lang="en-US" sz="4000" dirty="0"/>
          </a:p>
        </p:txBody>
      </p:sp>
      <p:sp>
        <p:nvSpPr>
          <p:cNvPr id="3" name="Content Placeholder 2"/>
          <p:cNvSpPr>
            <a:spLocks noGrp="1"/>
          </p:cNvSpPr>
          <p:nvPr>
            <p:ph sz="quarter" idx="13"/>
          </p:nvPr>
        </p:nvSpPr>
        <p:spPr>
          <a:xfrm>
            <a:off x="228600" y="1600200"/>
            <a:ext cx="8305800" cy="4953000"/>
          </a:xfrm>
        </p:spPr>
        <p:txBody>
          <a:bodyPr>
            <a:normAutofit fontScale="92500" lnSpcReduction="20000"/>
          </a:bodyPr>
          <a:lstStyle/>
          <a:p>
            <a:pPr lvl="0" algn="r" rtl="1"/>
            <a:r>
              <a:rPr lang="fa-IR" sz="4000" b="1" dirty="0">
                <a:solidFill>
                  <a:srgbClr val="00FF00"/>
                </a:solidFill>
                <a:cs typeface="B Titr" pitchFamily="2" charset="-78"/>
              </a:rPr>
              <a:t>ج. نظر درست: </a:t>
            </a:r>
          </a:p>
          <a:p>
            <a:pPr lvl="0" algn="r" rtl="1"/>
            <a:r>
              <a:rPr lang="fa-IR" sz="4000" b="1" dirty="0">
                <a:cs typeface="B Titr" pitchFamily="2" charset="-78"/>
              </a:rPr>
              <a:t>پرونده هسته ای به مثابه </a:t>
            </a:r>
            <a:r>
              <a:rPr lang="fa-IR" sz="4000" b="1" u="sng" dirty="0">
                <a:solidFill>
                  <a:srgbClr val="FF0000"/>
                </a:solidFill>
                <a:cs typeface="B Titr" pitchFamily="2" charset="-78"/>
              </a:rPr>
              <a:t>یک زورگیری ظالمانه</a:t>
            </a:r>
            <a:r>
              <a:rPr lang="fa-IR" sz="4000" b="1" dirty="0">
                <a:cs typeface="B Titr" pitchFamily="2" charset="-78"/>
              </a:rPr>
              <a:t>، </a:t>
            </a:r>
            <a:endParaRPr lang="fa-IR" sz="4000" b="1" dirty="0" smtClean="0">
              <a:cs typeface="B Titr" pitchFamily="2" charset="-78"/>
            </a:endParaRPr>
          </a:p>
          <a:p>
            <a:pPr lvl="0" algn="r" rtl="1"/>
            <a:r>
              <a:rPr lang="fa-IR" sz="4000" b="1" dirty="0" smtClean="0">
                <a:cs typeface="B Titr" pitchFamily="2" charset="-78"/>
              </a:rPr>
              <a:t>رابطه </a:t>
            </a:r>
            <a:r>
              <a:rPr lang="fa-IR" sz="4000" b="1" dirty="0">
                <a:cs typeface="B Titr" pitchFamily="2" charset="-78"/>
              </a:rPr>
              <a:t>نه رابطه دو تیم رقیب </a:t>
            </a:r>
            <a:r>
              <a:rPr lang="fa-IR" sz="4000" b="1" dirty="0" smtClean="0">
                <a:cs typeface="B Titr" pitchFamily="2" charset="-78"/>
              </a:rPr>
              <a:t>و نه </a:t>
            </a:r>
            <a:r>
              <a:rPr lang="fa-IR" sz="4000" b="1" dirty="0">
                <a:cs typeface="B Titr" pitchFamily="2" charset="-78"/>
              </a:rPr>
              <a:t>رابطه خریدار و فروشنده، بلکه رابطه رابطه عابر و سارق است. </a:t>
            </a:r>
            <a:endParaRPr lang="fa-IR" sz="4000" b="1" dirty="0" smtClean="0">
              <a:cs typeface="B Titr" pitchFamily="2" charset="-78"/>
            </a:endParaRPr>
          </a:p>
          <a:p>
            <a:pPr lvl="0" algn="r" rtl="1"/>
            <a:r>
              <a:rPr lang="fa-IR" sz="4000" b="1" dirty="0" smtClean="0">
                <a:solidFill>
                  <a:srgbClr val="00FF00"/>
                </a:solidFill>
                <a:cs typeface="B Titr" pitchFamily="2" charset="-78"/>
              </a:rPr>
              <a:t>کار درست تیم قبلی: </a:t>
            </a:r>
          </a:p>
          <a:p>
            <a:pPr lvl="0" algn="r" rtl="1"/>
            <a:r>
              <a:rPr lang="fa-IR" sz="4000" b="1" u="sng" dirty="0" smtClean="0">
                <a:solidFill>
                  <a:srgbClr val="FF0000"/>
                </a:solidFill>
                <a:cs typeface="B Titr" pitchFamily="2" charset="-78"/>
              </a:rPr>
              <a:t>تن ندادن </a:t>
            </a:r>
            <a:r>
              <a:rPr lang="fa-IR" sz="4000" b="1" dirty="0" smtClean="0">
                <a:cs typeface="B Titr" pitchFamily="2" charset="-78"/>
              </a:rPr>
              <a:t>به این </a:t>
            </a:r>
            <a:r>
              <a:rPr lang="fa-IR" sz="4000" b="1" u="sng" dirty="0" smtClean="0">
                <a:solidFill>
                  <a:srgbClr val="FF0000"/>
                </a:solidFill>
                <a:cs typeface="B Titr" pitchFamily="2" charset="-78"/>
              </a:rPr>
              <a:t>زورگویی</a:t>
            </a:r>
            <a:r>
              <a:rPr lang="fa-IR" sz="4000" b="1" dirty="0" smtClean="0">
                <a:cs typeface="B Titr" pitchFamily="2" charset="-78"/>
              </a:rPr>
              <a:t> و تلاش برای </a:t>
            </a:r>
            <a:r>
              <a:rPr lang="fa-IR" sz="4000" b="1" u="sng" dirty="0" smtClean="0">
                <a:solidFill>
                  <a:srgbClr val="FF0000"/>
                </a:solidFill>
                <a:cs typeface="B Titr" pitchFamily="2" charset="-78"/>
              </a:rPr>
              <a:t>استیفای کامل </a:t>
            </a:r>
            <a:r>
              <a:rPr lang="fa-IR" sz="4000" b="1" dirty="0" smtClean="0">
                <a:cs typeface="B Titr" pitchFamily="2" charset="-78"/>
              </a:rPr>
              <a:t>حقوق هسته ای</a:t>
            </a:r>
            <a:endParaRPr lang="en-US" sz="4000" b="1" dirty="0">
              <a:cs typeface="B Titr" pitchFamily="2" charset="-78"/>
            </a:endParaRPr>
          </a:p>
          <a:p>
            <a:pPr algn="r" rtl="1"/>
            <a:endParaRPr lang="en-US" sz="4000" dirty="0"/>
          </a:p>
        </p:txBody>
      </p:sp>
    </p:spTree>
    <p:extLst>
      <p:ext uri="{BB962C8B-B14F-4D97-AF65-F5344CB8AC3E}">
        <p14:creationId xmlns:p14="http://schemas.microsoft.com/office/powerpoint/2010/main" val="13685965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0000"/>
                </a:solidFill>
                <a:cs typeface="B Titr" pitchFamily="2" charset="-78"/>
              </a:rPr>
              <a:t>پرونده هسته ای یک زورگیری </a:t>
            </a:r>
            <a:endParaRPr lang="en-US" sz="4000" dirty="0">
              <a:solidFill>
                <a:srgbClr val="FF0000"/>
              </a:solidFill>
              <a:cs typeface="B Titr" pitchFamily="2" charset="-78"/>
            </a:endParaRP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90600" y="2070100"/>
            <a:ext cx="7162800" cy="4406900"/>
          </a:xfrm>
          <a:prstGeom prst="rect">
            <a:avLst/>
          </a:prstGeom>
        </p:spPr>
      </p:pic>
    </p:spTree>
    <p:extLst>
      <p:ext uri="{BB962C8B-B14F-4D97-AF65-F5344CB8AC3E}">
        <p14:creationId xmlns:p14="http://schemas.microsoft.com/office/powerpoint/2010/main" val="17114410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dirty="0">
                <a:solidFill>
                  <a:srgbClr val="00FF00"/>
                </a:solidFill>
                <a:cs typeface="B Titr" pitchFamily="2" charset="-78"/>
              </a:rPr>
              <a:t>2-1 صورت مسئله</a:t>
            </a:r>
            <a:endParaRPr lang="en-US" dirty="0"/>
          </a:p>
        </p:txBody>
      </p:sp>
      <p:sp>
        <p:nvSpPr>
          <p:cNvPr id="3" name="Content Placeholder 2"/>
          <p:cNvSpPr>
            <a:spLocks noGrp="1"/>
          </p:cNvSpPr>
          <p:nvPr>
            <p:ph sz="quarter" idx="13"/>
          </p:nvPr>
        </p:nvSpPr>
        <p:spPr/>
        <p:txBody>
          <a:bodyPr>
            <a:noAutofit/>
          </a:bodyPr>
          <a:lstStyle/>
          <a:p>
            <a:pPr algn="r" rtl="1"/>
            <a:r>
              <a:rPr lang="fa-IR" sz="4000" dirty="0" smtClean="0">
                <a:solidFill>
                  <a:srgbClr val="00B0F0"/>
                </a:solidFill>
                <a:cs typeface="B Titr" pitchFamily="2" charset="-78"/>
              </a:rPr>
              <a:t>راه حل درست:</a:t>
            </a:r>
          </a:p>
          <a:p>
            <a:pPr algn="r" rtl="1"/>
            <a:r>
              <a:rPr lang="fa-IR" sz="4000" dirty="0" smtClean="0">
                <a:cs typeface="B Titr" pitchFamily="2" charset="-78"/>
              </a:rPr>
              <a:t>باید روشن شود این مسئله ارزش مقاومت و ایستادگی دارد یا باید تحت این فشار از آن چشم پوشی کرد.</a:t>
            </a:r>
          </a:p>
          <a:p>
            <a:pPr algn="r" rtl="1"/>
            <a:r>
              <a:rPr lang="fa-IR" sz="4000" dirty="0" smtClean="0">
                <a:cs typeface="B Titr" pitchFamily="2" charset="-78"/>
              </a:rPr>
              <a:t>بنابراین باید اهمیت و جایگاه پرونده هسته ای به لحاظ علمی و سیاسی روشن شود.</a:t>
            </a:r>
            <a:endParaRPr lang="en-US" sz="4000" dirty="0">
              <a:cs typeface="B Titr" pitchFamily="2" charset="-78"/>
            </a:endParaRPr>
          </a:p>
        </p:txBody>
      </p:sp>
    </p:spTree>
    <p:extLst>
      <p:ext uri="{BB962C8B-B14F-4D97-AF65-F5344CB8AC3E}">
        <p14:creationId xmlns:p14="http://schemas.microsoft.com/office/powerpoint/2010/main" val="39252155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143000"/>
          </a:xfrm>
        </p:spPr>
        <p:txBody>
          <a:bodyPr/>
          <a:lstStyle/>
          <a:p>
            <a:pPr algn="ctr" rtl="1"/>
            <a:r>
              <a:rPr lang="fa-IR" sz="4000" b="1" dirty="0">
                <a:solidFill>
                  <a:srgbClr val="00FF00"/>
                </a:solidFill>
                <a:cs typeface="B Titr" pitchFamily="2" charset="-78"/>
              </a:rPr>
              <a:t>2-2 </a:t>
            </a:r>
            <a:r>
              <a:rPr lang="fa-IR" sz="4000" b="1" dirty="0" smtClean="0">
                <a:solidFill>
                  <a:srgbClr val="00FF00"/>
                </a:solidFill>
                <a:cs typeface="B Titr" pitchFamily="2" charset="-78"/>
              </a:rPr>
              <a:t>جایگاه </a:t>
            </a:r>
            <a:r>
              <a:rPr lang="fa-IR" sz="4000" b="1" dirty="0">
                <a:solidFill>
                  <a:srgbClr val="00FF00"/>
                </a:solidFill>
                <a:cs typeface="B Titr" pitchFamily="2" charset="-78"/>
              </a:rPr>
              <a:t>فن آوری هسته ای</a:t>
            </a:r>
            <a:r>
              <a:rPr lang="en-US" sz="4000" dirty="0">
                <a:solidFill>
                  <a:srgbClr val="00FF00"/>
                </a:solidFill>
                <a:cs typeface="B Titr" pitchFamily="2" charset="-78"/>
              </a:rPr>
              <a:t/>
            </a:r>
            <a:br>
              <a:rPr lang="en-US" sz="4000" dirty="0">
                <a:solidFill>
                  <a:srgbClr val="00FF00"/>
                </a:solidFill>
                <a:cs typeface="B Titr" pitchFamily="2" charset="-78"/>
              </a:rPr>
            </a:br>
            <a:endParaRPr lang="en-US" sz="4000" dirty="0">
              <a:solidFill>
                <a:srgbClr val="00FF00"/>
              </a:solidFill>
              <a:cs typeface="B Titr" pitchFamily="2" charset="-78"/>
            </a:endParaRPr>
          </a:p>
        </p:txBody>
      </p:sp>
      <p:sp>
        <p:nvSpPr>
          <p:cNvPr id="3" name="Content Placeholder 2"/>
          <p:cNvSpPr>
            <a:spLocks noGrp="1"/>
          </p:cNvSpPr>
          <p:nvPr>
            <p:ph sz="quarter" idx="13"/>
          </p:nvPr>
        </p:nvSpPr>
        <p:spPr>
          <a:xfrm>
            <a:off x="609600" y="1066800"/>
            <a:ext cx="7924800" cy="4114800"/>
          </a:xfrm>
        </p:spPr>
        <p:txBody>
          <a:bodyPr>
            <a:normAutofit/>
          </a:bodyPr>
          <a:lstStyle/>
          <a:p>
            <a:pPr marL="0" indent="0" algn="ctr" rtl="1">
              <a:buNone/>
            </a:pPr>
            <a:endParaRPr lang="fa-IR" sz="4000" b="1" dirty="0" smtClean="0">
              <a:cs typeface="B Titr" pitchFamily="2" charset="-78"/>
            </a:endParaRPr>
          </a:p>
          <a:p>
            <a:pPr marL="0" indent="0" algn="ctr" rtl="1">
              <a:buNone/>
            </a:pPr>
            <a:r>
              <a:rPr lang="fa-IR" sz="4000" b="1" dirty="0" smtClean="0">
                <a:cs typeface="B Titr" pitchFamily="2" charset="-78"/>
              </a:rPr>
              <a:t>فن </a:t>
            </a:r>
            <a:r>
              <a:rPr lang="fa-IR" sz="4000" b="1" dirty="0">
                <a:cs typeface="B Titr" pitchFamily="2" charset="-78"/>
              </a:rPr>
              <a:t>آوری هسته ای</a:t>
            </a:r>
            <a:r>
              <a:rPr lang="fa-IR" sz="4000" b="1" dirty="0" smtClean="0">
                <a:cs typeface="B Titr" pitchFamily="2" charset="-78"/>
              </a:rPr>
              <a:t>؛</a:t>
            </a:r>
          </a:p>
          <a:p>
            <a:pPr marL="0" indent="0" algn="ctr" rtl="1">
              <a:buNone/>
            </a:pPr>
            <a:r>
              <a:rPr lang="fa-IR" sz="4000" b="1" dirty="0" smtClean="0">
                <a:cs typeface="B Titr" pitchFamily="2" charset="-78"/>
              </a:rPr>
              <a:t> </a:t>
            </a:r>
            <a:r>
              <a:rPr lang="fa-IR" sz="4000" b="1" dirty="0">
                <a:cs typeface="B Titr" pitchFamily="2" charset="-78"/>
              </a:rPr>
              <a:t>امری </a:t>
            </a:r>
            <a:r>
              <a:rPr lang="fa-IR" sz="4000" b="1" u="sng" dirty="0">
                <a:solidFill>
                  <a:srgbClr val="FF0000"/>
                </a:solidFill>
                <a:cs typeface="B Titr" pitchFamily="2" charset="-78"/>
              </a:rPr>
              <a:t>کم </a:t>
            </a:r>
            <a:r>
              <a:rPr lang="fa-IR" sz="4000" b="1" u="sng" dirty="0" smtClean="0">
                <a:solidFill>
                  <a:srgbClr val="FF0000"/>
                </a:solidFill>
                <a:cs typeface="B Titr" pitchFamily="2" charset="-78"/>
              </a:rPr>
              <a:t>ارزش </a:t>
            </a:r>
            <a:r>
              <a:rPr lang="fa-IR" sz="4000" b="1" dirty="0" smtClean="0">
                <a:cs typeface="B Titr" pitchFamily="2" charset="-78"/>
              </a:rPr>
              <a:t>و </a:t>
            </a:r>
            <a:r>
              <a:rPr lang="fa-IR" sz="4000" b="1" i="1" dirty="0" smtClean="0">
                <a:solidFill>
                  <a:srgbClr val="FF0000"/>
                </a:solidFill>
                <a:cs typeface="B Titr" pitchFamily="2" charset="-78"/>
              </a:rPr>
              <a:t>قابل چشم پوشی </a:t>
            </a:r>
          </a:p>
          <a:p>
            <a:pPr marL="0" indent="0" algn="ctr" rtl="1">
              <a:buNone/>
            </a:pPr>
            <a:r>
              <a:rPr lang="fa-IR" sz="4000" b="1" dirty="0" smtClean="0">
                <a:cs typeface="B Titr" pitchFamily="2" charset="-78"/>
              </a:rPr>
              <a:t>یا </a:t>
            </a:r>
            <a:r>
              <a:rPr lang="fa-IR" sz="4000" b="1" u="sng" dirty="0" smtClean="0">
                <a:solidFill>
                  <a:srgbClr val="00FF00"/>
                </a:solidFill>
                <a:cs typeface="B Titr" pitchFamily="2" charset="-78"/>
              </a:rPr>
              <a:t>با ارزش </a:t>
            </a:r>
            <a:r>
              <a:rPr lang="fa-IR" sz="4000" b="1" dirty="0" smtClean="0">
                <a:cs typeface="B Titr" pitchFamily="2" charset="-78"/>
              </a:rPr>
              <a:t>و </a:t>
            </a:r>
            <a:r>
              <a:rPr lang="fa-IR" sz="4000" b="1" u="sng" dirty="0" smtClean="0">
                <a:solidFill>
                  <a:srgbClr val="00FF00"/>
                </a:solidFill>
                <a:cs typeface="B Titr" pitchFamily="2" charset="-78"/>
              </a:rPr>
              <a:t>غیر قابل چشم پوشی</a:t>
            </a:r>
            <a:r>
              <a:rPr lang="fa-IR" sz="4000" b="1" dirty="0" smtClean="0">
                <a:cs typeface="B Titr" pitchFamily="2" charset="-78"/>
              </a:rPr>
              <a:t>؟</a:t>
            </a:r>
            <a:endParaRPr lang="en-US" sz="4000" b="1" dirty="0">
              <a:cs typeface="B Titr" pitchFamily="2" charset="-78"/>
            </a:endParaRPr>
          </a:p>
          <a:p>
            <a:pPr algn="ctr" rtl="1"/>
            <a:endParaRPr lang="en-US" sz="4000" dirty="0">
              <a:cs typeface="B Titr" pitchFamily="2" charset="-78"/>
            </a:endParaRPr>
          </a:p>
        </p:txBody>
      </p:sp>
    </p:spTree>
    <p:extLst>
      <p:ext uri="{BB962C8B-B14F-4D97-AF65-F5344CB8AC3E}">
        <p14:creationId xmlns:p14="http://schemas.microsoft.com/office/powerpoint/2010/main" val="35771757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تلقی نادرست کنونی</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10886" y="1219200"/>
            <a:ext cx="8534400" cy="4572000"/>
          </a:xfrm>
        </p:spPr>
        <p:txBody>
          <a:bodyPr>
            <a:noAutofit/>
          </a:bodyPr>
          <a:lstStyle/>
          <a:p>
            <a:pPr lvl="0" algn="r" rtl="1">
              <a:buFont typeface="Wingdings" pitchFamily="2" charset="2"/>
              <a:buChar char="ü"/>
            </a:pPr>
            <a:endParaRPr lang="fa-IR" sz="3600" dirty="0" smtClean="0">
              <a:cs typeface="B Titr" pitchFamily="2" charset="-78"/>
            </a:endParaRPr>
          </a:p>
          <a:p>
            <a:pPr lvl="0" algn="r" rtl="1">
              <a:buFont typeface="Wingdings" pitchFamily="2" charset="2"/>
              <a:buChar char="ü"/>
            </a:pPr>
            <a:r>
              <a:rPr lang="fa-IR" sz="3600" dirty="0" smtClean="0">
                <a:cs typeface="B Titr" pitchFamily="2" charset="-78"/>
              </a:rPr>
              <a:t>فن </a:t>
            </a:r>
            <a:r>
              <a:rPr lang="fa-IR" sz="3600" dirty="0">
                <a:cs typeface="B Titr" pitchFamily="2" charset="-78"/>
              </a:rPr>
              <a:t>آوری هسته </a:t>
            </a:r>
            <a:r>
              <a:rPr lang="fa-IR" sz="3600" dirty="0" smtClean="0">
                <a:cs typeface="B Titr" pitchFamily="2" charset="-78"/>
              </a:rPr>
              <a:t>ای به مثابه </a:t>
            </a:r>
            <a:r>
              <a:rPr lang="fa-IR" sz="3600" dirty="0">
                <a:cs typeface="B Titr" pitchFamily="2" charset="-78"/>
              </a:rPr>
              <a:t>انرژی هسته </a:t>
            </a:r>
            <a:r>
              <a:rPr lang="fa-IR" sz="3600" dirty="0" smtClean="0">
                <a:cs typeface="B Titr" pitchFamily="2" charset="-78"/>
              </a:rPr>
              <a:t>ای</a:t>
            </a:r>
          </a:p>
          <a:p>
            <a:pPr lvl="0" algn="r" rtl="1">
              <a:buFont typeface="Wingdings" pitchFamily="2" charset="2"/>
              <a:buChar char="ü"/>
            </a:pPr>
            <a:endParaRPr lang="fa-IR" sz="3600" dirty="0" smtClean="0">
              <a:cs typeface="B Titr" pitchFamily="2" charset="-78"/>
            </a:endParaRPr>
          </a:p>
          <a:p>
            <a:pPr lvl="0" algn="r" rtl="1">
              <a:buFont typeface="Wingdings" pitchFamily="2" charset="2"/>
              <a:buChar char="ü"/>
            </a:pPr>
            <a:r>
              <a:rPr lang="fa-IR" sz="3600" dirty="0" smtClean="0">
                <a:cs typeface="B Titr" pitchFamily="2" charset="-78"/>
              </a:rPr>
              <a:t>اشکال وارد بر این تلقی: </a:t>
            </a:r>
          </a:p>
          <a:p>
            <a:pPr marL="0" lvl="0" indent="0" algn="r" rtl="1">
              <a:buNone/>
            </a:pPr>
            <a:r>
              <a:rPr lang="fa-IR" sz="3600" dirty="0" smtClean="0">
                <a:cs typeface="B Titr" pitchFamily="2" charset="-78"/>
              </a:rPr>
              <a:t>ایران </a:t>
            </a:r>
            <a:r>
              <a:rPr lang="fa-IR" sz="3600" dirty="0">
                <a:cs typeface="B Titr" pitchFamily="2" charset="-78"/>
              </a:rPr>
              <a:t>دارای </a:t>
            </a:r>
            <a:r>
              <a:rPr lang="fa-IR" sz="3600" u="sng" dirty="0" smtClean="0">
                <a:solidFill>
                  <a:srgbClr val="FF0000"/>
                </a:solidFill>
                <a:cs typeface="B Titr" pitchFamily="2" charset="-78"/>
              </a:rPr>
              <a:t>دومین ذخایر گاز جهان </a:t>
            </a:r>
            <a:r>
              <a:rPr lang="fa-IR" sz="3600" dirty="0" smtClean="0">
                <a:cs typeface="B Titr" pitchFamily="2" charset="-78"/>
              </a:rPr>
              <a:t>و </a:t>
            </a:r>
            <a:r>
              <a:rPr lang="fa-IR" sz="3600" u="sng" dirty="0" smtClean="0">
                <a:solidFill>
                  <a:srgbClr val="FF0000"/>
                </a:solidFill>
                <a:cs typeface="B Titr" pitchFamily="2" charset="-78"/>
              </a:rPr>
              <a:t>سومین ذخایر نفت جهان</a:t>
            </a:r>
            <a:r>
              <a:rPr lang="fa-IR" sz="3600" dirty="0" smtClean="0">
                <a:cs typeface="B Titr" pitchFamily="2" charset="-78"/>
              </a:rPr>
              <a:t> می باشد و بنابراین نیاز ضروری به انرژی هسته ای ندارد.</a:t>
            </a:r>
            <a:endParaRPr lang="en-US" sz="3600" dirty="0">
              <a:cs typeface="B Titr" pitchFamily="2" charset="-78"/>
            </a:endParaRPr>
          </a:p>
          <a:p>
            <a:pPr algn="r" rtl="1"/>
            <a:endParaRPr lang="en-US" sz="3200" dirty="0">
              <a:cs typeface="B Titr" pitchFamily="2" charset="-78"/>
            </a:endParaRPr>
          </a:p>
        </p:txBody>
      </p:sp>
    </p:spTree>
    <p:extLst>
      <p:ext uri="{BB962C8B-B14F-4D97-AF65-F5344CB8AC3E}">
        <p14:creationId xmlns:p14="http://schemas.microsoft.com/office/powerpoint/2010/main" val="160146772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fa-IR" sz="4000" dirty="0">
                <a:solidFill>
                  <a:srgbClr val="00B0F0"/>
                </a:solidFill>
                <a:cs typeface="B Titr" pitchFamily="2" charset="-78"/>
              </a:rPr>
              <a:t>تلقی نادرست کنونی</a:t>
            </a:r>
            <a:endParaRPr lang="en-US" sz="4000" dirty="0"/>
          </a:p>
        </p:txBody>
      </p:sp>
      <p:sp>
        <p:nvSpPr>
          <p:cNvPr id="3" name="Content Placeholder 2"/>
          <p:cNvSpPr>
            <a:spLocks noGrp="1"/>
          </p:cNvSpPr>
          <p:nvPr>
            <p:ph sz="quarter" idx="13"/>
          </p:nvPr>
        </p:nvSpPr>
        <p:spPr>
          <a:xfrm>
            <a:off x="609600" y="1600200"/>
            <a:ext cx="8305800" cy="4800600"/>
          </a:xfrm>
        </p:spPr>
        <p:txBody>
          <a:bodyPr>
            <a:normAutofit fontScale="92500" lnSpcReduction="10000"/>
          </a:bodyPr>
          <a:lstStyle/>
          <a:p>
            <a:pPr lvl="0" algn="r" rtl="1"/>
            <a:r>
              <a:rPr lang="fa-IR" sz="4000" dirty="0">
                <a:cs typeface="B Titr" pitchFamily="2" charset="-78"/>
              </a:rPr>
              <a:t>تصور کنونی از فن آوری هسته ای همانند تصور ساده لوحانه ای </a:t>
            </a:r>
            <a:r>
              <a:rPr lang="fa-IR" sz="4000" dirty="0" smtClean="0">
                <a:cs typeface="B Titr" pitchFamily="2" charset="-78"/>
              </a:rPr>
              <a:t>است </a:t>
            </a:r>
            <a:r>
              <a:rPr lang="fa-IR" sz="4000" dirty="0">
                <a:cs typeface="B Titr" pitchFamily="2" charset="-78"/>
              </a:rPr>
              <a:t>که در قرن نوزدهم از نفت وجود داشت؛ ماده ای سیاه، بدبو و به تعبیر برخی نجاست شیطان که به درد </a:t>
            </a:r>
            <a:r>
              <a:rPr lang="fa-IR" sz="4000" u="sng" dirty="0">
                <a:solidFill>
                  <a:srgbClr val="FF0000"/>
                </a:solidFill>
                <a:cs typeface="B Titr" pitchFamily="2" charset="-78"/>
              </a:rPr>
              <a:t>سوزاندن</a:t>
            </a:r>
            <a:r>
              <a:rPr lang="fa-IR" sz="4000" dirty="0">
                <a:cs typeface="B Titr" pitchFamily="2" charset="-78"/>
              </a:rPr>
              <a:t> می خورد</a:t>
            </a:r>
            <a:r>
              <a:rPr lang="fa-IR" sz="4000" dirty="0" smtClean="0">
                <a:cs typeface="B Titr" pitchFamily="2" charset="-78"/>
              </a:rPr>
              <a:t>.</a:t>
            </a:r>
          </a:p>
          <a:p>
            <a:pPr lvl="0" algn="r" rtl="1"/>
            <a:r>
              <a:rPr lang="fa-IR" sz="4000" dirty="0" smtClean="0">
                <a:cs typeface="B Titr" pitchFamily="2" charset="-78"/>
              </a:rPr>
              <a:t>امروزه از همین ماده سیاه بدبو هفتاد هزار محصول تولید می شود و چندین جنگ به خاطر آن رخ داده است.</a:t>
            </a:r>
            <a:endParaRPr lang="fa-IR" sz="4000" dirty="0">
              <a:cs typeface="B Titr" pitchFamily="2" charset="-78"/>
            </a:endParaRPr>
          </a:p>
          <a:p>
            <a:pPr algn="r" rtl="1"/>
            <a:endParaRPr lang="en-US" sz="4000" dirty="0"/>
          </a:p>
        </p:txBody>
      </p:sp>
    </p:spTree>
    <p:extLst>
      <p:ext uri="{BB962C8B-B14F-4D97-AF65-F5344CB8AC3E}">
        <p14:creationId xmlns:p14="http://schemas.microsoft.com/office/powerpoint/2010/main" val="282175261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rtl="1"/>
            <a:r>
              <a:rPr lang="fa-IR" sz="4000" dirty="0" smtClean="0">
                <a:solidFill>
                  <a:srgbClr val="92D050"/>
                </a:solidFill>
                <a:cs typeface="B Titr" pitchFamily="2" charset="-78"/>
              </a:rPr>
              <a:t>تلقی درست از فن آوری هسته ای</a:t>
            </a:r>
            <a:endParaRPr lang="en-US" sz="4000" dirty="0">
              <a:solidFill>
                <a:srgbClr val="92D050"/>
              </a:solidFill>
              <a:cs typeface="B Titr" pitchFamily="2" charset="-78"/>
            </a:endParaRPr>
          </a:p>
        </p:txBody>
      </p:sp>
      <p:sp>
        <p:nvSpPr>
          <p:cNvPr id="3" name="Content Placeholder 2"/>
          <p:cNvSpPr>
            <a:spLocks noGrp="1"/>
          </p:cNvSpPr>
          <p:nvPr>
            <p:ph sz="quarter" idx="13"/>
          </p:nvPr>
        </p:nvSpPr>
        <p:spPr>
          <a:xfrm>
            <a:off x="228600" y="1600200"/>
            <a:ext cx="8305800" cy="4953000"/>
          </a:xfrm>
        </p:spPr>
        <p:txBody>
          <a:bodyPr>
            <a:normAutofit/>
          </a:bodyPr>
          <a:lstStyle/>
          <a:p>
            <a:pPr algn="r" rtl="1"/>
            <a:r>
              <a:rPr lang="fa-IR" sz="4000" dirty="0" smtClean="0">
                <a:cs typeface="B Titr" pitchFamily="2" charset="-78"/>
              </a:rPr>
              <a:t>داشتن تلقی درست از فن آوری هسته ای و نه انرژی هسته ای مستلزم وقوف به دو امر زیر می باشد:</a:t>
            </a:r>
          </a:p>
          <a:p>
            <a:pPr algn="r" rtl="1">
              <a:lnSpc>
                <a:spcPct val="150000"/>
              </a:lnSpc>
              <a:buFont typeface="+mj-lt"/>
              <a:buAutoNum type="arabicPeriod"/>
            </a:pPr>
            <a:r>
              <a:rPr lang="fa-IR" sz="4000" dirty="0" smtClean="0">
                <a:cs typeface="B Titr" pitchFamily="2" charset="-78"/>
              </a:rPr>
              <a:t>کاربردهای کنونی فن آوری هسته ای</a:t>
            </a:r>
          </a:p>
          <a:p>
            <a:pPr algn="r" rtl="1">
              <a:lnSpc>
                <a:spcPct val="150000"/>
              </a:lnSpc>
              <a:buFont typeface="+mj-lt"/>
              <a:buAutoNum type="arabicPeriod"/>
            </a:pPr>
            <a:r>
              <a:rPr lang="fa-IR" sz="4000" dirty="0" smtClean="0">
                <a:cs typeface="B Titr" pitchFamily="2" charset="-78"/>
              </a:rPr>
              <a:t>آینده فن آوری هسته ای</a:t>
            </a:r>
            <a:endParaRPr lang="en-US" sz="4000" dirty="0">
              <a:cs typeface="B Titr" pitchFamily="2" charset="-78"/>
            </a:endParaRPr>
          </a:p>
        </p:txBody>
      </p:sp>
    </p:spTree>
    <p:extLst>
      <p:ext uri="{BB962C8B-B14F-4D97-AF65-F5344CB8AC3E}">
        <p14:creationId xmlns:p14="http://schemas.microsoft.com/office/powerpoint/2010/main" val="335187957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1143000"/>
          </a:xfrm>
        </p:spPr>
        <p:txBody>
          <a:bodyPr/>
          <a:lstStyle/>
          <a:p>
            <a:pPr lvl="0" algn="ctr" rtl="1"/>
            <a:r>
              <a:rPr lang="fa-IR" sz="4000" dirty="0">
                <a:solidFill>
                  <a:srgbClr val="00B0F0"/>
                </a:solidFill>
                <a:cs typeface="B Titr" pitchFamily="2" charset="-78"/>
              </a:rPr>
              <a:t>کاربردهای </a:t>
            </a:r>
            <a:r>
              <a:rPr lang="fa-IR" sz="4000" u="sng" dirty="0">
                <a:solidFill>
                  <a:srgbClr val="FFFF00"/>
                </a:solidFill>
                <a:cs typeface="B Titr" pitchFamily="2" charset="-78"/>
              </a:rPr>
              <a:t>کنونی</a:t>
            </a:r>
            <a:r>
              <a:rPr lang="fa-IR" sz="4000" dirty="0">
                <a:solidFill>
                  <a:srgbClr val="00B0F0"/>
                </a:solidFill>
                <a:cs typeface="B Titr" pitchFamily="2" charset="-78"/>
              </a:rPr>
              <a:t> فن آوری هسته </a:t>
            </a:r>
            <a:r>
              <a:rPr lang="fa-IR" sz="4000" dirty="0" smtClean="0">
                <a:solidFill>
                  <a:srgbClr val="00B0F0"/>
                </a:solidFill>
                <a:cs typeface="B Titr" pitchFamily="2" charset="-78"/>
              </a:rPr>
              <a:t>ای</a:t>
            </a:r>
            <a:r>
              <a:rPr lang="en-US" sz="4000" dirty="0">
                <a:solidFill>
                  <a:srgbClr val="00B0F0"/>
                </a:solidFill>
                <a:cs typeface="B Titr" pitchFamily="2" charset="-78"/>
              </a:rPr>
              <a:t/>
            </a:r>
            <a:br>
              <a:rPr lang="en-US" sz="4000" dirty="0">
                <a:solidFill>
                  <a:srgbClr val="00B0F0"/>
                </a:solidFill>
                <a:cs typeface="B Titr" pitchFamily="2" charset="-78"/>
              </a:rPr>
            </a:br>
            <a:endParaRPr lang="en-US" sz="4000" dirty="0">
              <a:solidFill>
                <a:srgbClr val="00B0F0"/>
              </a:solidFill>
            </a:endParaRPr>
          </a:p>
        </p:txBody>
      </p:sp>
      <p:sp>
        <p:nvSpPr>
          <p:cNvPr id="3" name="Content Placeholder 2"/>
          <p:cNvSpPr>
            <a:spLocks noGrp="1"/>
          </p:cNvSpPr>
          <p:nvPr>
            <p:ph sz="quarter" idx="13"/>
          </p:nvPr>
        </p:nvSpPr>
        <p:spPr>
          <a:xfrm>
            <a:off x="609600" y="1600200"/>
            <a:ext cx="7924800" cy="5105400"/>
          </a:xfrm>
        </p:spPr>
        <p:txBody>
          <a:bodyPr>
            <a:normAutofit/>
          </a:bodyPr>
          <a:lstStyle/>
          <a:p>
            <a:pPr marL="0" lvl="0" indent="0" algn="r" rtl="1">
              <a:buNone/>
            </a:pPr>
            <a:endParaRPr lang="fa-IR" sz="4000" dirty="0" smtClean="0">
              <a:cs typeface="B Titr" pitchFamily="2" charset="-78"/>
            </a:endParaRPr>
          </a:p>
          <a:p>
            <a:pPr marL="0" indent="0" algn="r" rtl="1">
              <a:buNone/>
            </a:pPr>
            <a:r>
              <a:rPr lang="fa-IR" sz="4000" dirty="0" smtClean="0">
                <a:cs typeface="B Titr" pitchFamily="2" charset="-78"/>
              </a:rPr>
              <a:t>1. کاربردهای غیر نظامی</a:t>
            </a:r>
          </a:p>
          <a:p>
            <a:pPr marL="0" indent="0" algn="r" rtl="1">
              <a:buNone/>
            </a:pPr>
            <a:endParaRPr lang="fa-IR" sz="4000" dirty="0" smtClean="0">
              <a:cs typeface="B Titr" pitchFamily="2" charset="-78"/>
            </a:endParaRPr>
          </a:p>
          <a:p>
            <a:pPr marL="0" indent="0" algn="r" rtl="1">
              <a:buNone/>
            </a:pPr>
            <a:r>
              <a:rPr lang="fa-IR" sz="4000" dirty="0" smtClean="0">
                <a:cs typeface="B Titr" pitchFamily="2" charset="-78"/>
              </a:rPr>
              <a:t>2. کاربردهای نظامی</a:t>
            </a:r>
            <a:endParaRPr lang="en-US" sz="4000" dirty="0">
              <a:cs typeface="B Titr" pitchFamily="2" charset="-78"/>
            </a:endParaRPr>
          </a:p>
        </p:txBody>
      </p:sp>
    </p:spTree>
    <p:extLst>
      <p:ext uri="{BB962C8B-B14F-4D97-AF65-F5344CB8AC3E}">
        <p14:creationId xmlns:p14="http://schemas.microsoft.com/office/powerpoint/2010/main" val="2382528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7924800" cy="1143000"/>
          </a:xfrm>
        </p:spPr>
        <p:txBody>
          <a:bodyPr/>
          <a:lstStyle/>
          <a:p>
            <a:pPr lvl="0" algn="ctr" rtl="1"/>
            <a:r>
              <a:rPr lang="fa-IR" sz="7200" b="1" dirty="0" smtClean="0">
                <a:solidFill>
                  <a:srgbClr val="00FF00"/>
                </a:solidFill>
                <a:cs typeface="B Titr" pitchFamily="2" charset="-78"/>
              </a:rPr>
              <a:t>3. بررسی</a:t>
            </a:r>
            <a:br>
              <a:rPr lang="fa-IR" sz="7200" b="1" dirty="0" smtClean="0">
                <a:solidFill>
                  <a:srgbClr val="00FF00"/>
                </a:solidFill>
                <a:cs typeface="B Titr" pitchFamily="2" charset="-78"/>
              </a:rPr>
            </a:br>
            <a:r>
              <a:rPr lang="fa-IR" sz="7200" b="1" dirty="0" smtClean="0">
                <a:solidFill>
                  <a:srgbClr val="00FF00"/>
                </a:solidFill>
                <a:cs typeface="B Titr" pitchFamily="2" charset="-78"/>
              </a:rPr>
              <a:t> </a:t>
            </a:r>
            <a:br>
              <a:rPr lang="fa-IR" sz="7200" b="1" dirty="0" smtClean="0">
                <a:solidFill>
                  <a:srgbClr val="00FF00"/>
                </a:solidFill>
                <a:cs typeface="B Titr" pitchFamily="2" charset="-78"/>
              </a:rPr>
            </a:br>
            <a:r>
              <a:rPr lang="fa-IR" sz="7200" b="1" dirty="0" smtClean="0">
                <a:solidFill>
                  <a:srgbClr val="00FF00"/>
                </a:solidFill>
                <a:cs typeface="B Titr" pitchFamily="2" charset="-78"/>
              </a:rPr>
              <a:t>توافقنامه ژنو</a:t>
            </a:r>
            <a:endParaRPr lang="en-US" sz="7200" dirty="0">
              <a:solidFill>
                <a:srgbClr val="00FF00"/>
              </a:solidFill>
              <a:cs typeface="B Titr" pitchFamily="2" charset="-78"/>
            </a:endParaRPr>
          </a:p>
        </p:txBody>
      </p:sp>
      <p:sp>
        <p:nvSpPr>
          <p:cNvPr id="3" name="Content Placeholder 2"/>
          <p:cNvSpPr>
            <a:spLocks noGrp="1"/>
          </p:cNvSpPr>
          <p:nvPr>
            <p:ph sz="quarter" idx="13"/>
          </p:nvPr>
        </p:nvSpPr>
        <p:spPr>
          <a:xfrm>
            <a:off x="609600" y="4191000"/>
            <a:ext cx="7924800" cy="1524000"/>
          </a:xfrm>
        </p:spPr>
        <p:txBody>
          <a:bodyPr/>
          <a:lstStyle/>
          <a:p>
            <a:endParaRPr lang="en-US" dirty="0"/>
          </a:p>
        </p:txBody>
      </p:sp>
    </p:spTree>
    <p:extLst>
      <p:ext uri="{BB962C8B-B14F-4D97-AF65-F5344CB8AC3E}">
        <p14:creationId xmlns:p14="http://schemas.microsoft.com/office/powerpoint/2010/main" val="39856470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00B0F0"/>
                </a:solidFill>
                <a:cs typeface="B Titr" pitchFamily="2" charset="-78"/>
              </a:rPr>
              <a:t>کاربردهای </a:t>
            </a:r>
            <a:r>
              <a:rPr lang="fa-IR" sz="4000" u="sng" dirty="0">
                <a:solidFill>
                  <a:srgbClr val="FFFF00"/>
                </a:solidFill>
                <a:cs typeface="B Titr" pitchFamily="2" charset="-78"/>
              </a:rPr>
              <a:t>کنونی</a:t>
            </a:r>
            <a:r>
              <a:rPr lang="fa-IR" sz="4000" dirty="0">
                <a:solidFill>
                  <a:srgbClr val="00B0F0"/>
                </a:solidFill>
                <a:cs typeface="B Titr" pitchFamily="2" charset="-78"/>
              </a:rPr>
              <a:t> فن آوری هسته ای</a:t>
            </a:r>
            <a:endParaRPr lang="en-US" sz="4000"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97327081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کاربردهای غیر نظامی فن آوری هسته ای</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685800" y="1219200"/>
            <a:ext cx="7924800" cy="5334000"/>
          </a:xfrm>
        </p:spPr>
        <p:txBody>
          <a:bodyPr>
            <a:noAutofit/>
          </a:bodyPr>
          <a:lstStyle/>
          <a:p>
            <a:pPr lvl="0" algn="just" rtl="1">
              <a:buFont typeface="Wingdings" pitchFamily="2" charset="2"/>
              <a:buChar char="ü"/>
            </a:pPr>
            <a:endParaRPr lang="fa-IR" sz="2800" dirty="0" smtClean="0">
              <a:cs typeface="B Titr" pitchFamily="2" charset="-78"/>
            </a:endParaRPr>
          </a:p>
          <a:p>
            <a:pPr lvl="0" algn="just" rtl="1">
              <a:buFont typeface="Wingdings" pitchFamily="2" charset="2"/>
              <a:buChar char="ü"/>
            </a:pPr>
            <a:r>
              <a:rPr lang="fa-IR" sz="2800" dirty="0" smtClean="0">
                <a:cs typeface="B Titr" pitchFamily="2" charset="-78"/>
              </a:rPr>
              <a:t>پزشکی</a:t>
            </a:r>
            <a:r>
              <a:rPr lang="fa-IR" sz="2800" dirty="0">
                <a:cs typeface="B Titr" pitchFamily="2" charset="-78"/>
              </a:rPr>
              <a:t>؛ </a:t>
            </a:r>
            <a:r>
              <a:rPr lang="fa-IR" sz="2800" dirty="0" smtClean="0">
                <a:cs typeface="B Titr" pitchFamily="2" charset="-78"/>
              </a:rPr>
              <a:t>تشخیص و درمان بیماریها از جمله انواع سرطان...</a:t>
            </a:r>
            <a:endParaRPr lang="fa-IR" sz="2800" dirty="0">
              <a:cs typeface="B Titr" pitchFamily="2" charset="-78"/>
            </a:endParaRPr>
          </a:p>
          <a:p>
            <a:pPr lvl="0" algn="just" rtl="1">
              <a:buFont typeface="Wingdings" pitchFamily="2" charset="2"/>
              <a:buChar char="ü"/>
            </a:pPr>
            <a:r>
              <a:rPr lang="fa-IR" sz="2800" dirty="0">
                <a:cs typeface="B Titr" pitchFamily="2" charset="-78"/>
              </a:rPr>
              <a:t>کشاورزی؛ اصلاح بذرهای کشاورزی</a:t>
            </a:r>
            <a:r>
              <a:rPr lang="fa-IR" sz="2800" dirty="0" smtClean="0">
                <a:cs typeface="B Titr" pitchFamily="2" charset="-78"/>
              </a:rPr>
              <a:t>، مبارزه با آفات ...</a:t>
            </a:r>
          </a:p>
          <a:p>
            <a:pPr lvl="0" algn="just" rtl="1">
              <a:buFont typeface="Wingdings" pitchFamily="2" charset="2"/>
              <a:buChar char="ü"/>
            </a:pPr>
            <a:r>
              <a:rPr lang="fa-IR" sz="2800" dirty="0" smtClean="0">
                <a:cs typeface="B Titr" pitchFamily="2" charset="-78"/>
              </a:rPr>
              <a:t>دامپزشکی؛ تشخیص و درمان بیماریهای دامی، اصلاح نژادی ...</a:t>
            </a:r>
            <a:endParaRPr lang="fa-IR" sz="2800" dirty="0">
              <a:cs typeface="B Titr" pitchFamily="2" charset="-78"/>
            </a:endParaRPr>
          </a:p>
          <a:p>
            <a:pPr lvl="0" algn="just" rtl="1">
              <a:buFont typeface="Wingdings" pitchFamily="2" charset="2"/>
              <a:buChar char="ü"/>
            </a:pPr>
            <a:r>
              <a:rPr lang="fa-IR" sz="2800" dirty="0">
                <a:cs typeface="B Titr" pitchFamily="2" charset="-78"/>
              </a:rPr>
              <a:t>صنعت؛ </a:t>
            </a:r>
            <a:r>
              <a:rPr lang="fa-IR" sz="2800" dirty="0" smtClean="0">
                <a:cs typeface="B Titr" pitchFamily="2" charset="-78"/>
              </a:rPr>
              <a:t>نشت یابی در جوشکاری های حساس از جمله لوله های نفت، گاز و ...، تعیین عمر سنگها، اکتشافات باستانی.</a:t>
            </a:r>
            <a:endParaRPr lang="fa-IR" sz="2800" dirty="0">
              <a:cs typeface="B Titr" pitchFamily="2" charset="-78"/>
            </a:endParaRPr>
          </a:p>
          <a:p>
            <a:pPr algn="just" rtl="1">
              <a:buFont typeface="Wingdings" pitchFamily="2" charset="2"/>
              <a:buChar char="ü"/>
            </a:pPr>
            <a:r>
              <a:rPr lang="fa-IR" sz="2800" dirty="0" smtClean="0">
                <a:cs typeface="B Titr" pitchFamily="2" charset="-78"/>
              </a:rPr>
              <a:t>شناسایی حوزه های آبی زیرزمینی، شیرین کردن آب و ...</a:t>
            </a:r>
            <a:endParaRPr lang="en-US" sz="2800" dirty="0">
              <a:cs typeface="B Titr" pitchFamily="2" charset="-78"/>
            </a:endParaRPr>
          </a:p>
        </p:txBody>
      </p:sp>
    </p:spTree>
    <p:extLst>
      <p:ext uri="{BB962C8B-B14F-4D97-AF65-F5344CB8AC3E}">
        <p14:creationId xmlns:p14="http://schemas.microsoft.com/office/powerpoint/2010/main" val="102188448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rtl="1">
              <a:buFont typeface="Wingdings" pitchFamily="2" charset="2"/>
              <a:buChar char="ü"/>
            </a:pPr>
            <a:endParaRPr lang="fa-IR" sz="3600" dirty="0" smtClean="0">
              <a:cs typeface="B Titr" pitchFamily="2" charset="-78"/>
            </a:endParaRPr>
          </a:p>
          <a:p>
            <a:pPr algn="r" rtl="1">
              <a:buFont typeface="Wingdings" pitchFamily="2" charset="2"/>
              <a:buChar char="ü"/>
            </a:pPr>
            <a:r>
              <a:rPr lang="fa-IR" sz="3600" dirty="0" smtClean="0">
                <a:cs typeface="B Titr" pitchFamily="2" charset="-78"/>
              </a:rPr>
              <a:t>سوخت </a:t>
            </a:r>
            <a:r>
              <a:rPr lang="fa-IR" sz="3600" dirty="0">
                <a:cs typeface="B Titr" pitchFamily="2" charset="-78"/>
              </a:rPr>
              <a:t>زیردریایی ها و ناوهای </a:t>
            </a:r>
            <a:r>
              <a:rPr lang="fa-IR" sz="3600" dirty="0" smtClean="0">
                <a:cs typeface="B Titr" pitchFamily="2" charset="-78"/>
              </a:rPr>
              <a:t>جنگی</a:t>
            </a:r>
          </a:p>
          <a:p>
            <a:pPr algn="r" rtl="1">
              <a:buFont typeface="Wingdings" pitchFamily="2" charset="2"/>
              <a:buChar char="ü"/>
            </a:pPr>
            <a:endParaRPr lang="fa-IR" sz="3600" dirty="0" smtClean="0">
              <a:cs typeface="B Titr" pitchFamily="2" charset="-78"/>
            </a:endParaRPr>
          </a:p>
          <a:p>
            <a:pPr algn="r" rtl="1">
              <a:buFont typeface="Wingdings" pitchFamily="2" charset="2"/>
              <a:buChar char="ü"/>
            </a:pPr>
            <a:r>
              <a:rPr lang="fa-IR" sz="3600" dirty="0" smtClean="0">
                <a:cs typeface="B Titr" pitchFamily="2" charset="-78"/>
              </a:rPr>
              <a:t> </a:t>
            </a:r>
            <a:r>
              <a:rPr lang="fa-IR" sz="3600" dirty="0">
                <a:cs typeface="B Titr" pitchFamily="2" charset="-78"/>
              </a:rPr>
              <a:t>بمب های اتمی: شکافتی و گداختی</a:t>
            </a:r>
            <a:endParaRPr lang="en-US" sz="3600" dirty="0">
              <a:cs typeface="B Titr" pitchFamily="2" charset="-78"/>
            </a:endParaRPr>
          </a:p>
          <a:p>
            <a:pPr algn="r" rtl="1"/>
            <a:endParaRPr lang="en-US" sz="3200" dirty="0">
              <a:cs typeface="B Titr" pitchFamily="2" charset="-78"/>
            </a:endParaRPr>
          </a:p>
        </p:txBody>
      </p:sp>
      <p:sp>
        <p:nvSpPr>
          <p:cNvPr id="4" name="Title 1"/>
          <p:cNvSpPr>
            <a:spLocks noGrp="1"/>
          </p:cNvSpPr>
          <p:nvPr>
            <p:ph type="title"/>
          </p:nvPr>
        </p:nvSpPr>
        <p:spPr>
          <a:xfrm>
            <a:off x="685800" y="685800"/>
            <a:ext cx="7924800" cy="1143000"/>
          </a:xfrm>
        </p:spPr>
        <p:txBody>
          <a:bodyPr/>
          <a:lstStyle/>
          <a:p>
            <a:pPr lvl="0" algn="ctr" rtl="1"/>
            <a:r>
              <a:rPr lang="fa-IR" sz="4000" dirty="0">
                <a:solidFill>
                  <a:srgbClr val="00B0F0"/>
                </a:solidFill>
                <a:cs typeface="B Titr" pitchFamily="2" charset="-78"/>
              </a:rPr>
              <a:t>کاربردهای </a:t>
            </a:r>
            <a:r>
              <a:rPr lang="fa-IR" sz="4000" dirty="0" smtClean="0">
                <a:solidFill>
                  <a:srgbClr val="00B0F0"/>
                </a:solidFill>
                <a:cs typeface="B Titr" pitchFamily="2" charset="-78"/>
              </a:rPr>
              <a:t>نظامی </a:t>
            </a:r>
            <a:r>
              <a:rPr lang="fa-IR" sz="4000" dirty="0">
                <a:solidFill>
                  <a:srgbClr val="00B0F0"/>
                </a:solidFill>
                <a:cs typeface="B Titr" pitchFamily="2" charset="-78"/>
              </a:rPr>
              <a:t>فن آوری هسته </a:t>
            </a:r>
            <a:r>
              <a:rPr lang="fa-IR" sz="4000" dirty="0" smtClean="0">
                <a:solidFill>
                  <a:srgbClr val="00B0F0"/>
                </a:solidFill>
                <a:cs typeface="B Titr" pitchFamily="2" charset="-78"/>
              </a:rPr>
              <a:t>ای</a:t>
            </a:r>
            <a:r>
              <a:rPr lang="en-US" sz="4000" dirty="0">
                <a:solidFill>
                  <a:srgbClr val="00B0F0"/>
                </a:solidFill>
                <a:cs typeface="B Titr" pitchFamily="2" charset="-78"/>
              </a:rPr>
              <a:t/>
            </a:r>
            <a:br>
              <a:rPr lang="en-US" sz="4000" dirty="0">
                <a:solidFill>
                  <a:srgbClr val="00B0F0"/>
                </a:solidFill>
                <a:cs typeface="B Titr" pitchFamily="2" charset="-78"/>
              </a:rPr>
            </a:br>
            <a:endParaRPr lang="en-US" sz="4000" dirty="0">
              <a:solidFill>
                <a:srgbClr val="00B0F0"/>
              </a:solidFill>
            </a:endParaRPr>
          </a:p>
        </p:txBody>
      </p:sp>
    </p:spTree>
    <p:extLst>
      <p:ext uri="{BB962C8B-B14F-4D97-AF65-F5344CB8AC3E}">
        <p14:creationId xmlns:p14="http://schemas.microsoft.com/office/powerpoint/2010/main" val="38713395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924800" cy="1143000"/>
          </a:xfrm>
        </p:spPr>
        <p:txBody>
          <a:bodyPr/>
          <a:lstStyle/>
          <a:p>
            <a:pPr algn="ctr" rtl="1"/>
            <a:r>
              <a:rPr lang="fa-IR" sz="4000" dirty="0" smtClean="0">
                <a:solidFill>
                  <a:srgbClr val="00B0F0"/>
                </a:solidFill>
                <a:cs typeface="B Titr" pitchFamily="2" charset="-78"/>
              </a:rPr>
              <a:t>بمب های اتمی</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228600" y="1447800"/>
            <a:ext cx="8458200" cy="4876800"/>
          </a:xfrm>
        </p:spPr>
        <p:txBody>
          <a:bodyPr>
            <a:noAutofit/>
          </a:bodyPr>
          <a:lstStyle/>
          <a:p>
            <a:pPr marL="0" indent="0" algn="just" rtl="1">
              <a:buNone/>
            </a:pPr>
            <a:r>
              <a:rPr lang="fa-IR" sz="4000" dirty="0" smtClean="0">
                <a:solidFill>
                  <a:srgbClr val="FFFF00"/>
                </a:solidFill>
                <a:cs typeface="B Titr" pitchFamily="2" charset="-78"/>
              </a:rPr>
              <a:t>1. شکافتی</a:t>
            </a:r>
          </a:p>
          <a:p>
            <a:pPr algn="just" rtl="1">
              <a:buFont typeface="Wingdings" pitchFamily="2" charset="2"/>
              <a:buChar char="ü"/>
            </a:pPr>
            <a:r>
              <a:rPr lang="fa-IR" sz="4000" dirty="0" smtClean="0">
                <a:solidFill>
                  <a:srgbClr val="00FFFF"/>
                </a:solidFill>
                <a:cs typeface="B Titr" pitchFamily="2" charset="-78"/>
              </a:rPr>
              <a:t>با منشاء اورانیومی؛ </a:t>
            </a:r>
          </a:p>
          <a:p>
            <a:pPr marL="0" indent="0" algn="just" rtl="1">
              <a:buNone/>
            </a:pPr>
            <a:r>
              <a:rPr lang="fa-IR" sz="4000" dirty="0" smtClean="0">
                <a:cs typeface="B Titr" pitchFamily="2" charset="-78"/>
              </a:rPr>
              <a:t>شکافت هسته اتم اورانیوم 235، نیازمند </a:t>
            </a:r>
            <a:r>
              <a:rPr lang="fa-IR" sz="4000" u="sng" dirty="0" smtClean="0">
                <a:solidFill>
                  <a:srgbClr val="FF0000"/>
                </a:solidFill>
                <a:cs typeface="B Titr" pitchFamily="2" charset="-78"/>
              </a:rPr>
              <a:t>اورانیوم با غنای بالای 90%</a:t>
            </a:r>
          </a:p>
          <a:p>
            <a:pPr algn="just" rtl="1">
              <a:buFont typeface="Wingdings" pitchFamily="2" charset="2"/>
              <a:buChar char="ü"/>
            </a:pPr>
            <a:r>
              <a:rPr lang="fa-IR" sz="4000" dirty="0" smtClean="0">
                <a:solidFill>
                  <a:srgbClr val="00FFFF"/>
                </a:solidFill>
                <a:cs typeface="B Titr" pitchFamily="2" charset="-78"/>
              </a:rPr>
              <a:t>با منشاء پلوتونیومی؛ </a:t>
            </a:r>
          </a:p>
          <a:p>
            <a:pPr marL="0" indent="0" algn="just" rtl="1">
              <a:buNone/>
            </a:pPr>
            <a:r>
              <a:rPr lang="fa-IR" sz="4000" u="sng" dirty="0" smtClean="0">
                <a:solidFill>
                  <a:srgbClr val="FF0000"/>
                </a:solidFill>
                <a:cs typeface="B Titr" pitchFamily="2" charset="-78"/>
              </a:rPr>
              <a:t>نیاز به غنی سازی ندارد</a:t>
            </a:r>
            <a:endParaRPr lang="en-US" sz="4000" u="sng" dirty="0" smtClean="0">
              <a:solidFill>
                <a:srgbClr val="FF0000"/>
              </a:solidFill>
              <a:cs typeface="B Titr" pitchFamily="2" charset="-78"/>
            </a:endParaRPr>
          </a:p>
        </p:txBody>
      </p:sp>
    </p:spTree>
    <p:extLst>
      <p:ext uri="{BB962C8B-B14F-4D97-AF65-F5344CB8AC3E}">
        <p14:creationId xmlns:p14="http://schemas.microsoft.com/office/powerpoint/2010/main" val="163263626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FF00"/>
                </a:solidFill>
                <a:cs typeface="B Titr" pitchFamily="2" charset="-78"/>
              </a:rPr>
              <a:t>ویژگی های بمب های اتمی</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304800" y="2438400"/>
            <a:ext cx="8229600" cy="4114800"/>
          </a:xfrm>
        </p:spPr>
        <p:txBody>
          <a:bodyPr>
            <a:normAutofit/>
          </a:bodyPr>
          <a:lstStyle/>
          <a:p>
            <a:pPr algn="just" rtl="1"/>
            <a:r>
              <a:rPr lang="fa-IR" sz="4000" dirty="0" smtClean="0">
                <a:cs typeface="B Titr" pitchFamily="2" charset="-78"/>
              </a:rPr>
              <a:t>1. قدرت تخریب خارق العاده؛ سنجش قدرت بر حسب تی ان تی.</a:t>
            </a:r>
          </a:p>
          <a:p>
            <a:pPr algn="just" rtl="1"/>
            <a:r>
              <a:rPr lang="fa-IR" sz="4000" dirty="0" smtClean="0">
                <a:cs typeface="B Titr" pitchFamily="2" charset="-78"/>
              </a:rPr>
              <a:t>2. تشعشات رادیو اکتیو پایدار؛ نیمه عمر اورانیوم 4.5 میلیون سال</a:t>
            </a:r>
            <a:endParaRPr lang="en-US" sz="4000" dirty="0">
              <a:cs typeface="B Titr" pitchFamily="2" charset="-78"/>
            </a:endParaRPr>
          </a:p>
        </p:txBody>
      </p:sp>
    </p:spTree>
    <p:extLst>
      <p:ext uri="{BB962C8B-B14F-4D97-AF65-F5344CB8AC3E}">
        <p14:creationId xmlns:p14="http://schemas.microsoft.com/office/powerpoint/2010/main" val="64300450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FF0000"/>
                </a:solidFill>
                <a:cs typeface="B Titr" pitchFamily="2" charset="-78"/>
              </a:rPr>
              <a:t>بمب اتمی هیروشیما</a:t>
            </a:r>
            <a:endParaRPr lang="en-US" sz="4000" dirty="0">
              <a:solidFill>
                <a:srgbClr val="FF0000"/>
              </a:solidFill>
              <a:cs typeface="B Titr" pitchFamily="2" charset="-78"/>
            </a:endParaRPr>
          </a:p>
        </p:txBody>
      </p:sp>
      <p:sp>
        <p:nvSpPr>
          <p:cNvPr id="3" name="Content Placeholder 2"/>
          <p:cNvSpPr>
            <a:spLocks noGrp="1"/>
          </p:cNvSpPr>
          <p:nvPr>
            <p:ph sz="quarter" idx="13"/>
          </p:nvPr>
        </p:nvSpPr>
        <p:spPr>
          <a:xfrm>
            <a:off x="152400" y="1600200"/>
            <a:ext cx="8839200" cy="4114800"/>
          </a:xfrm>
        </p:spPr>
        <p:txBody>
          <a:bodyPr>
            <a:noAutofit/>
          </a:bodyPr>
          <a:lstStyle/>
          <a:p>
            <a:pPr marL="0" indent="0" algn="just" rtl="1">
              <a:buNone/>
            </a:pPr>
            <a:r>
              <a:rPr lang="ar-SA" sz="3600" dirty="0">
                <a:cs typeface="B Titr" pitchFamily="2" charset="-78"/>
              </a:rPr>
              <a:t>آمریکا در </a:t>
            </a:r>
            <a:r>
              <a:rPr lang="fa-IR" sz="3600" dirty="0" smtClean="0">
                <a:cs typeface="B Titr" pitchFamily="2" charset="-78"/>
              </a:rPr>
              <a:t>پایان جنگ جهانی دوم </a:t>
            </a:r>
            <a:r>
              <a:rPr lang="ar-SA" sz="3600" dirty="0" smtClean="0">
                <a:cs typeface="B Titr" pitchFamily="2" charset="-78"/>
              </a:rPr>
              <a:t>بمب </a:t>
            </a:r>
            <a:r>
              <a:rPr lang="ar-SA" sz="3600" dirty="0">
                <a:cs typeface="B Titr" pitchFamily="2" charset="-78"/>
              </a:rPr>
              <a:t>موسوم به </a:t>
            </a:r>
            <a:r>
              <a:rPr lang="fa-IR" sz="3600" dirty="0" smtClean="0">
                <a:cs typeface="B Titr" pitchFamily="2" charset="-78"/>
              </a:rPr>
              <a:t>«</a:t>
            </a:r>
            <a:r>
              <a:rPr lang="ar-SA" sz="3600" dirty="0" smtClean="0">
                <a:cs typeface="B Titr" pitchFamily="2" charset="-78"/>
              </a:rPr>
              <a:t>پسر کوچک</a:t>
            </a:r>
            <a:r>
              <a:rPr lang="fa-IR" sz="3600" dirty="0" smtClean="0">
                <a:cs typeface="B Titr" pitchFamily="2" charset="-78"/>
              </a:rPr>
              <a:t>»</a:t>
            </a:r>
            <a:r>
              <a:rPr lang="ar-SA" sz="3600" dirty="0" smtClean="0">
                <a:cs typeface="B Titr" pitchFamily="2" charset="-78"/>
              </a:rPr>
              <a:t> </a:t>
            </a:r>
            <a:r>
              <a:rPr lang="ar-SA" sz="3600" dirty="0">
                <a:cs typeface="B Titr" pitchFamily="2" charset="-78"/>
              </a:rPr>
              <a:t>را بر فراز شهر هیروشیما منفجر ساخت. این بمب که در طراحی آن از </a:t>
            </a:r>
            <a:r>
              <a:rPr lang="fa-IR" sz="3600" dirty="0">
                <a:cs typeface="B Titr" pitchFamily="2" charset="-78"/>
              </a:rPr>
              <a:t>۶۴</a:t>
            </a:r>
            <a:r>
              <a:rPr lang="ar-SA" sz="3600" dirty="0">
                <a:cs typeface="B Titr" pitchFamily="2" charset="-78"/>
              </a:rPr>
              <a:t> کیلوگرم اورانیوم استفاده شده بود، از ارتفاع </a:t>
            </a:r>
            <a:r>
              <a:rPr lang="fa-IR" sz="3600" dirty="0">
                <a:cs typeface="B Titr" pitchFamily="2" charset="-78"/>
              </a:rPr>
              <a:t>۹۶۰۰</a:t>
            </a:r>
            <a:r>
              <a:rPr lang="ar-SA" sz="3600" dirty="0">
                <a:cs typeface="B Titr" pitchFamily="2" charset="-78"/>
              </a:rPr>
              <a:t> متری رها شد و در ارتفاع </a:t>
            </a:r>
            <a:r>
              <a:rPr lang="fa-IR" sz="3600" dirty="0">
                <a:cs typeface="B Titr" pitchFamily="2" charset="-78"/>
              </a:rPr>
              <a:t>۵۸۰</a:t>
            </a:r>
            <a:r>
              <a:rPr lang="ar-SA" sz="3600" dirty="0">
                <a:cs typeface="B Titr" pitchFamily="2" charset="-78"/>
              </a:rPr>
              <a:t> متری سطح زمین با شدتی معادل با انفجار </a:t>
            </a:r>
            <a:r>
              <a:rPr lang="fa-IR" sz="3600" dirty="0">
                <a:cs typeface="B Titr" pitchFamily="2" charset="-78"/>
              </a:rPr>
              <a:t>۱۵</a:t>
            </a:r>
            <a:r>
              <a:rPr lang="ar-SA" sz="3600" dirty="0">
                <a:cs typeface="B Titr" pitchFamily="2" charset="-78"/>
              </a:rPr>
              <a:t> کیلوتن</a:t>
            </a:r>
            <a:r>
              <a:rPr lang="en-US" sz="3600" dirty="0">
                <a:cs typeface="B Titr" pitchFamily="2" charset="-78"/>
              </a:rPr>
              <a:t> TNT </a:t>
            </a:r>
            <a:r>
              <a:rPr lang="ar-SA" sz="3600" dirty="0">
                <a:cs typeface="B Titr" pitchFamily="2" charset="-78"/>
              </a:rPr>
              <a:t>منفجر شد. مجموع تلفات اولیه و کشته شدگان ناشی از عوارض این انفجار را بالغ بر </a:t>
            </a:r>
            <a:r>
              <a:rPr lang="fa-IR" sz="3600" dirty="0" smtClean="0">
                <a:solidFill>
                  <a:srgbClr val="FF0000"/>
                </a:solidFill>
                <a:cs typeface="B Titr" pitchFamily="2" charset="-78"/>
              </a:rPr>
              <a:t>۱۴۰/۰۰۰</a:t>
            </a:r>
            <a:r>
              <a:rPr lang="ar-SA" sz="3600" dirty="0" smtClean="0">
                <a:cs typeface="B Titr" pitchFamily="2" charset="-78"/>
              </a:rPr>
              <a:t> </a:t>
            </a:r>
            <a:r>
              <a:rPr lang="ar-SA" sz="3600" dirty="0">
                <a:cs typeface="B Titr" pitchFamily="2" charset="-78"/>
              </a:rPr>
              <a:t>نفر تخمین می‌زنند</a:t>
            </a:r>
            <a:r>
              <a:rPr lang="en-US" sz="3600" dirty="0">
                <a:cs typeface="B Titr" pitchFamily="2" charset="-78"/>
              </a:rPr>
              <a:t>.</a:t>
            </a:r>
          </a:p>
          <a:p>
            <a:pPr marL="0" indent="0" algn="just" rtl="1">
              <a:buNone/>
            </a:pPr>
            <a:endParaRPr lang="fa-IR" sz="3600" dirty="0">
              <a:cs typeface="B Titr" pitchFamily="2" charset="-78"/>
            </a:endParaRPr>
          </a:p>
          <a:p>
            <a:pPr algn="just" rtl="1"/>
            <a:endParaRPr lang="en-US" sz="3600" dirty="0">
              <a:cs typeface="B Titr" pitchFamily="2" charset="-78"/>
            </a:endParaRPr>
          </a:p>
        </p:txBody>
      </p:sp>
    </p:spTree>
    <p:extLst>
      <p:ext uri="{BB962C8B-B14F-4D97-AF65-F5344CB8AC3E}">
        <p14:creationId xmlns:p14="http://schemas.microsoft.com/office/powerpoint/2010/main" val="283056447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بمب هیدروژنی</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p:txBody>
          <a:bodyPr>
            <a:normAutofit fontScale="92500" lnSpcReduction="10000"/>
          </a:bodyPr>
          <a:lstStyle/>
          <a:p>
            <a:pPr marL="0" indent="0" algn="r" rtl="1">
              <a:buNone/>
            </a:pPr>
            <a:r>
              <a:rPr lang="fa-IR" sz="4000" dirty="0" smtClean="0">
                <a:solidFill>
                  <a:srgbClr val="FFFF00"/>
                </a:solidFill>
                <a:cs typeface="B Titr" pitchFamily="2" charset="-78"/>
              </a:rPr>
              <a:t>2. هیدوژنی یا گداختی</a:t>
            </a:r>
            <a:endParaRPr lang="fa-IR" sz="4000" dirty="0">
              <a:solidFill>
                <a:srgbClr val="FFFF00"/>
              </a:solidFill>
              <a:cs typeface="B Titr" pitchFamily="2" charset="-78"/>
            </a:endParaRPr>
          </a:p>
          <a:p>
            <a:pPr marL="0" indent="0" algn="r" rtl="1">
              <a:buNone/>
            </a:pPr>
            <a:r>
              <a:rPr lang="fa-IR" sz="4000" dirty="0">
                <a:cs typeface="B Titr" pitchFamily="2" charset="-78"/>
              </a:rPr>
              <a:t>که به بمب های هیدورژنی معروف هستند. از همجوشی چهار اتم هیدروژن و تبدیل شدن آنها به اتم هلیم انرژی فوق العاده زیادی آزاد می شود</a:t>
            </a:r>
            <a:r>
              <a:rPr lang="fa-IR" sz="4000" dirty="0" smtClean="0">
                <a:cs typeface="B Titr" pitchFamily="2" charset="-78"/>
              </a:rPr>
              <a:t>. </a:t>
            </a:r>
          </a:p>
          <a:p>
            <a:pPr marL="0" indent="0" algn="r" rtl="1">
              <a:buNone/>
            </a:pPr>
            <a:r>
              <a:rPr lang="fa-IR" sz="4000" dirty="0" smtClean="0">
                <a:cs typeface="B Titr" pitchFamily="2" charset="-78"/>
              </a:rPr>
              <a:t>قدرت انفجار آن به مراتب وحشتناک تر از بمب های شکافتی است.</a:t>
            </a:r>
            <a:endParaRPr lang="en-US" sz="4000" dirty="0">
              <a:cs typeface="B Titr" pitchFamily="2" charset="-78"/>
            </a:endParaRPr>
          </a:p>
          <a:p>
            <a:pPr algn="r" rtl="1"/>
            <a:endParaRPr lang="en-US" sz="4000" dirty="0"/>
          </a:p>
        </p:txBody>
      </p:sp>
    </p:spTree>
    <p:extLst>
      <p:ext uri="{BB962C8B-B14F-4D97-AF65-F5344CB8AC3E}">
        <p14:creationId xmlns:p14="http://schemas.microsoft.com/office/powerpoint/2010/main" val="305269526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4800" cy="1143000"/>
          </a:xfrm>
        </p:spPr>
        <p:txBody>
          <a:bodyPr/>
          <a:lstStyle/>
          <a:p>
            <a:pPr algn="ctr"/>
            <a:r>
              <a:rPr lang="fa-IR" sz="4000" dirty="0" smtClean="0">
                <a:solidFill>
                  <a:srgbClr val="FF0000"/>
                </a:solidFill>
                <a:cs typeface="B Titr" pitchFamily="2" charset="-78"/>
              </a:rPr>
              <a:t>بمب هیدروژنی شوروی</a:t>
            </a:r>
            <a:endParaRPr lang="en-US" sz="4000" dirty="0">
              <a:solidFill>
                <a:srgbClr val="FF0000"/>
              </a:solidFill>
              <a:cs typeface="B Titr" pitchFamily="2" charset="-78"/>
            </a:endParaRPr>
          </a:p>
        </p:txBody>
      </p:sp>
      <p:sp>
        <p:nvSpPr>
          <p:cNvPr id="3" name="Content Placeholder 2"/>
          <p:cNvSpPr>
            <a:spLocks noGrp="1"/>
          </p:cNvSpPr>
          <p:nvPr>
            <p:ph sz="quarter" idx="13"/>
          </p:nvPr>
        </p:nvSpPr>
        <p:spPr>
          <a:xfrm>
            <a:off x="0" y="1066800"/>
            <a:ext cx="9220200" cy="5638800"/>
          </a:xfrm>
        </p:spPr>
        <p:txBody>
          <a:bodyPr>
            <a:noAutofit/>
          </a:bodyPr>
          <a:lstStyle/>
          <a:p>
            <a:pPr algn="r" rtl="1"/>
            <a:r>
              <a:rPr lang="ar-SA" sz="3600" dirty="0" smtClean="0">
                <a:cs typeface="B Titr" pitchFamily="2" charset="-78"/>
              </a:rPr>
              <a:t>شدیدترین </a:t>
            </a:r>
            <a:r>
              <a:rPr lang="ar-SA" sz="3600" dirty="0">
                <a:cs typeface="B Titr" pitchFamily="2" charset="-78"/>
              </a:rPr>
              <a:t>انفجار اتمی </a:t>
            </a:r>
            <a:r>
              <a:rPr lang="ar-SA" sz="3600" dirty="0" smtClean="0">
                <a:cs typeface="B Titr" pitchFamily="2" charset="-78"/>
              </a:rPr>
              <a:t>در </a:t>
            </a:r>
            <a:r>
              <a:rPr lang="ar-SA" sz="3600" dirty="0">
                <a:cs typeface="B Titr" pitchFamily="2" charset="-78"/>
              </a:rPr>
              <a:t>سال </a:t>
            </a:r>
            <a:r>
              <a:rPr lang="fa-IR" sz="3600" dirty="0">
                <a:cs typeface="B Titr" pitchFamily="2" charset="-78"/>
              </a:rPr>
              <a:t>۱۹۶۱</a:t>
            </a:r>
            <a:r>
              <a:rPr lang="ar-SA" sz="3600" dirty="0">
                <a:cs typeface="B Titr" pitchFamily="2" charset="-78"/>
              </a:rPr>
              <a:t> به وسیله </a:t>
            </a:r>
            <a:r>
              <a:rPr lang="fa-IR" sz="3600" dirty="0" smtClean="0">
                <a:cs typeface="B Titr" pitchFamily="2" charset="-78"/>
              </a:rPr>
              <a:t>شوروی ا</a:t>
            </a:r>
            <a:r>
              <a:rPr lang="ar-SA" sz="3600" dirty="0" smtClean="0">
                <a:cs typeface="B Titr" pitchFamily="2" charset="-78"/>
              </a:rPr>
              <a:t>نجام </a:t>
            </a:r>
            <a:r>
              <a:rPr lang="ar-SA" sz="3600" dirty="0">
                <a:cs typeface="B Titr" pitchFamily="2" charset="-78"/>
              </a:rPr>
              <a:t>شد.</a:t>
            </a:r>
            <a:endParaRPr lang="en-US" sz="3600" dirty="0">
              <a:cs typeface="B Titr" pitchFamily="2" charset="-78"/>
            </a:endParaRPr>
          </a:p>
          <a:p>
            <a:pPr algn="r" rtl="1"/>
            <a:r>
              <a:rPr lang="ar-SA" sz="3600" dirty="0">
                <a:cs typeface="B Titr" pitchFamily="2" charset="-78"/>
              </a:rPr>
              <a:t>این بمب در </a:t>
            </a:r>
            <a:r>
              <a:rPr lang="fa-IR" sz="3600" dirty="0" smtClean="0">
                <a:cs typeface="B Titr" pitchFamily="2" charset="-78"/>
              </a:rPr>
              <a:t>۱۹۶۱</a:t>
            </a:r>
            <a:r>
              <a:rPr lang="ar-SA" sz="3600" dirty="0" smtClean="0">
                <a:cs typeface="B Titr" pitchFamily="2" charset="-78"/>
              </a:rPr>
              <a:t> در </a:t>
            </a:r>
            <a:r>
              <a:rPr lang="ar-SA" sz="3600" dirty="0">
                <a:cs typeface="B Titr" pitchFamily="2" charset="-78"/>
              </a:rPr>
              <a:t>قطب شمال آزمایش شد. </a:t>
            </a:r>
            <a:r>
              <a:rPr lang="fa-IR" sz="3600" dirty="0" smtClean="0">
                <a:cs typeface="B Titr" pitchFamily="2" charset="-78"/>
              </a:rPr>
              <a:t>قدرت انفجار آن </a:t>
            </a:r>
            <a:r>
              <a:rPr lang="fa-IR" sz="3600" u="sng" dirty="0" smtClean="0">
                <a:solidFill>
                  <a:srgbClr val="FF0000"/>
                </a:solidFill>
                <a:cs typeface="B Titr" pitchFamily="2" charset="-78"/>
              </a:rPr>
              <a:t>57 مگاتن </a:t>
            </a:r>
            <a:r>
              <a:rPr lang="fa-IR" sz="3600" dirty="0" smtClean="0">
                <a:cs typeface="B Titr" pitchFamily="2" charset="-78"/>
              </a:rPr>
              <a:t>یعنی ده برابر کل مهمات جنگ جهانی دوم بود.</a:t>
            </a:r>
            <a:endParaRPr lang="en-US" sz="3600" dirty="0">
              <a:cs typeface="B Titr" pitchFamily="2" charset="-78"/>
            </a:endParaRPr>
          </a:p>
          <a:p>
            <a:pPr algn="r" rtl="1" fontAlgn="base"/>
            <a:r>
              <a:rPr lang="ar-SA" sz="3600" dirty="0" smtClean="0">
                <a:cs typeface="B Titr" pitchFamily="2" charset="-78"/>
              </a:rPr>
              <a:t>امواج </a:t>
            </a:r>
            <a:r>
              <a:rPr lang="ar-SA" sz="3600" dirty="0">
                <a:cs typeface="B Titr" pitchFamily="2" charset="-78"/>
              </a:rPr>
              <a:t>حاصل از انفجار آن </a:t>
            </a:r>
            <a:r>
              <a:rPr lang="ar-SA" sz="3600" u="sng" dirty="0">
                <a:solidFill>
                  <a:srgbClr val="FF0000"/>
                </a:solidFill>
                <a:cs typeface="B Titr" pitchFamily="2" charset="-78"/>
              </a:rPr>
              <a:t>سه بار </a:t>
            </a:r>
            <a:r>
              <a:rPr lang="ar-SA" sz="3600" dirty="0">
                <a:cs typeface="B Titr" pitchFamily="2" charset="-78"/>
              </a:rPr>
              <a:t>دور زمین را طی کرد و </a:t>
            </a:r>
            <a:r>
              <a:rPr lang="ar-SA" sz="3600" u="sng" dirty="0">
                <a:solidFill>
                  <a:srgbClr val="FF0000"/>
                </a:solidFill>
                <a:cs typeface="B Titr" pitchFamily="2" charset="-78"/>
              </a:rPr>
              <a:t>در فنلاند شیشه خانه ها را شکست</a:t>
            </a:r>
            <a:r>
              <a:rPr lang="en-US" sz="3600" u="sng" dirty="0" smtClean="0">
                <a:solidFill>
                  <a:srgbClr val="FF0000"/>
                </a:solidFill>
                <a:cs typeface="B Titr" pitchFamily="2" charset="-78"/>
              </a:rPr>
              <a:t>.</a:t>
            </a:r>
            <a:r>
              <a:rPr lang="fa-IR" sz="3600" u="sng" dirty="0" smtClean="0">
                <a:solidFill>
                  <a:srgbClr val="FF0000"/>
                </a:solidFill>
                <a:cs typeface="B Titr" pitchFamily="2" charset="-78"/>
              </a:rPr>
              <a:t> </a:t>
            </a:r>
            <a:r>
              <a:rPr lang="en-US" sz="3600" dirty="0">
                <a:cs typeface="B Titr" pitchFamily="2" charset="-78"/>
              </a:rPr>
              <a:t> </a:t>
            </a:r>
          </a:p>
          <a:p>
            <a:pPr algn="r" rtl="1" fontAlgn="base"/>
            <a:r>
              <a:rPr lang="ar-SA" sz="3600" dirty="0">
                <a:cs typeface="B Titr" pitchFamily="2" charset="-78"/>
              </a:rPr>
              <a:t>موجودات زنده تا شعاع </a:t>
            </a:r>
            <a:r>
              <a:rPr lang="fa-IR" sz="3600" u="sng" dirty="0">
                <a:solidFill>
                  <a:srgbClr val="FF0000"/>
                </a:solidFill>
                <a:cs typeface="B Titr" pitchFamily="2" charset="-78"/>
              </a:rPr>
              <a:t>۱۰۰</a:t>
            </a:r>
            <a:r>
              <a:rPr lang="ar-SA" sz="3600" u="sng" dirty="0">
                <a:solidFill>
                  <a:srgbClr val="FF0000"/>
                </a:solidFill>
                <a:cs typeface="B Titr" pitchFamily="2" charset="-78"/>
              </a:rPr>
              <a:t> کیلومتری </a:t>
            </a:r>
            <a:r>
              <a:rPr lang="ar-SA" sz="3600" dirty="0">
                <a:cs typeface="B Titr" pitchFamily="2" charset="-78"/>
              </a:rPr>
              <a:t>محل انفجار تبدیل به </a:t>
            </a:r>
            <a:r>
              <a:rPr lang="ar-SA" sz="3600" u="sng" dirty="0">
                <a:solidFill>
                  <a:srgbClr val="FF0000"/>
                </a:solidFill>
                <a:cs typeface="B Titr" pitchFamily="2" charset="-78"/>
              </a:rPr>
              <a:t>بخار</a:t>
            </a:r>
            <a:r>
              <a:rPr lang="ar-SA" sz="3600" dirty="0">
                <a:cs typeface="B Titr" pitchFamily="2" charset="-78"/>
              </a:rPr>
              <a:t> شدند و نابود گردیدند. </a:t>
            </a:r>
            <a:endParaRPr lang="fa-IR" sz="3600" dirty="0" smtClean="0">
              <a:cs typeface="B Titr" pitchFamily="2" charset="-78"/>
            </a:endParaRPr>
          </a:p>
          <a:p>
            <a:pPr algn="r" rtl="1"/>
            <a:endParaRPr lang="en-US" sz="3600" dirty="0">
              <a:cs typeface="B Titr" pitchFamily="2" charset="-78"/>
            </a:endParaRPr>
          </a:p>
        </p:txBody>
      </p:sp>
    </p:spTree>
    <p:extLst>
      <p:ext uri="{BB962C8B-B14F-4D97-AF65-F5344CB8AC3E}">
        <p14:creationId xmlns:p14="http://schemas.microsoft.com/office/powerpoint/2010/main" val="192766706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rgbClr val="FF0000"/>
                </a:solidFill>
                <a:cs typeface="B Titr" pitchFamily="2" charset="-78"/>
              </a:rPr>
              <a:t>بمب هیدروژنی شوروی</a:t>
            </a:r>
            <a:endParaRPr lang="en-US" sz="3600" dirty="0"/>
          </a:p>
        </p:txBody>
      </p:sp>
      <p:sp>
        <p:nvSpPr>
          <p:cNvPr id="3" name="Content Placeholder 2"/>
          <p:cNvSpPr>
            <a:spLocks noGrp="1"/>
          </p:cNvSpPr>
          <p:nvPr>
            <p:ph sz="quarter" idx="13"/>
          </p:nvPr>
        </p:nvSpPr>
        <p:spPr>
          <a:xfrm>
            <a:off x="228600" y="1600200"/>
            <a:ext cx="8610600" cy="4724400"/>
          </a:xfrm>
        </p:spPr>
        <p:txBody>
          <a:bodyPr>
            <a:noAutofit/>
          </a:bodyPr>
          <a:lstStyle/>
          <a:p>
            <a:pPr algn="r" rtl="1" fontAlgn="base"/>
            <a:r>
              <a:rPr lang="ar-SA" sz="3600" dirty="0">
                <a:cs typeface="B Titr" pitchFamily="2" charset="-78"/>
              </a:rPr>
              <a:t>وزن بمب برابر با </a:t>
            </a:r>
            <a:r>
              <a:rPr lang="fa-IR" sz="3600" dirty="0">
                <a:cs typeface="B Titr" pitchFamily="2" charset="-78"/>
              </a:rPr>
              <a:t>۲۰</a:t>
            </a:r>
            <a:r>
              <a:rPr lang="ar-SA" sz="3600" dirty="0">
                <a:cs typeface="B Titr" pitchFamily="2" charset="-78"/>
              </a:rPr>
              <a:t> تن ، طول گودال ایجاد شده حدود سه کیلومتر ، </a:t>
            </a:r>
            <a:r>
              <a:rPr lang="ar-SA" sz="3600" u="sng" dirty="0">
                <a:solidFill>
                  <a:srgbClr val="FF0000"/>
                </a:solidFill>
                <a:cs typeface="B Titr" pitchFamily="2" charset="-78"/>
              </a:rPr>
              <a:t>قدرت تخریب موثر (تخریب </a:t>
            </a:r>
            <a:r>
              <a:rPr lang="fa-IR" sz="3600" u="sng" dirty="0">
                <a:solidFill>
                  <a:srgbClr val="FF0000"/>
                </a:solidFill>
                <a:cs typeface="B Titr" pitchFamily="2" charset="-78"/>
              </a:rPr>
              <a:t>۱۰۰</a:t>
            </a:r>
            <a:r>
              <a:rPr lang="ar-SA" sz="3600" u="sng" dirty="0">
                <a:solidFill>
                  <a:srgbClr val="FF0000"/>
                </a:solidFill>
                <a:cs typeface="B Titr" pitchFamily="2" charset="-78"/>
              </a:rPr>
              <a:t> درصد) </a:t>
            </a:r>
            <a:r>
              <a:rPr lang="fa-IR" sz="3600" u="sng" dirty="0">
                <a:solidFill>
                  <a:srgbClr val="FF0000"/>
                </a:solidFill>
                <a:cs typeface="B Titr" pitchFamily="2" charset="-78"/>
              </a:rPr>
              <a:t>۵۰۰</a:t>
            </a:r>
            <a:r>
              <a:rPr lang="ar-SA" sz="3600" u="sng" dirty="0">
                <a:solidFill>
                  <a:srgbClr val="FF0000"/>
                </a:solidFill>
                <a:cs typeface="B Titr" pitchFamily="2" charset="-78"/>
              </a:rPr>
              <a:t> کیلومتر</a:t>
            </a:r>
            <a:r>
              <a:rPr lang="ar-SA" sz="3600" dirty="0">
                <a:cs typeface="B Titr" pitchFamily="2" charset="-78"/>
              </a:rPr>
              <a:t> </a:t>
            </a:r>
            <a:r>
              <a:rPr lang="ar-SA" sz="3600" dirty="0" smtClean="0">
                <a:cs typeface="B Titr" pitchFamily="2" charset="-78"/>
              </a:rPr>
              <a:t>بوده است</a:t>
            </a:r>
            <a:r>
              <a:rPr lang="fa-IR" sz="3600" dirty="0" smtClean="0">
                <a:cs typeface="B Titr" pitchFamily="2" charset="-78"/>
              </a:rPr>
              <a:t>.</a:t>
            </a:r>
            <a:endParaRPr lang="en-US" sz="3600" dirty="0">
              <a:cs typeface="B Titr" pitchFamily="2" charset="-78"/>
            </a:endParaRPr>
          </a:p>
          <a:p>
            <a:pPr algn="r" rtl="1" fontAlgn="base"/>
            <a:r>
              <a:rPr lang="fa-IR" sz="3600" dirty="0" smtClean="0">
                <a:cs typeface="B Titr" pitchFamily="2" charset="-78"/>
              </a:rPr>
              <a:t>از </a:t>
            </a:r>
            <a:r>
              <a:rPr lang="fa-IR" sz="3600" dirty="0">
                <a:cs typeface="B Titr" pitchFamily="2" charset="-78"/>
              </a:rPr>
              <a:t>انفجار قارچی اتمی تشکیل شد که ۶۴ کیلومتر ارتفاع و ۴۰ کیلومتر عرض داشت و تا ۱۰۰۰ کیلومتری با چشم غیر مسلح قابل مشاهده بود!</a:t>
            </a:r>
            <a:endParaRPr lang="en-US" sz="3600" dirty="0">
              <a:cs typeface="B Titr" pitchFamily="2" charset="-78"/>
            </a:endParaRPr>
          </a:p>
          <a:p>
            <a:pPr algn="r" rtl="1" fontAlgn="base"/>
            <a:r>
              <a:rPr lang="en-US" sz="3600" dirty="0">
                <a:cs typeface="B Titr" pitchFamily="2" charset="-78"/>
              </a:rPr>
              <a:t> </a:t>
            </a:r>
          </a:p>
          <a:p>
            <a:pPr algn="r" rtl="1"/>
            <a:endParaRPr lang="en-US" sz="3200" dirty="0"/>
          </a:p>
        </p:txBody>
      </p:sp>
    </p:spTree>
    <p:extLst>
      <p:ext uri="{BB962C8B-B14F-4D97-AF65-F5344CB8AC3E}">
        <p14:creationId xmlns:p14="http://schemas.microsoft.com/office/powerpoint/2010/main" val="379410419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pPr algn="ctr" rtl="1"/>
            <a:r>
              <a:rPr lang="fa-IR" sz="4000" dirty="0" smtClean="0">
                <a:solidFill>
                  <a:srgbClr val="FF0000"/>
                </a:solidFill>
                <a:cs typeface="B Titr" pitchFamily="2" charset="-78"/>
              </a:rPr>
              <a:t>اولین بمب هیدروژنی شوروی 1953</a:t>
            </a:r>
            <a:endParaRPr lang="en-US" sz="4000" dirty="0">
              <a:solidFill>
                <a:srgbClr val="FF0000"/>
              </a:solidFill>
              <a:cs typeface="B Titr" pitchFamily="2" charset="-78"/>
            </a:endParaRPr>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2685048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FF00"/>
                </a:solidFill>
                <a:cs typeface="B Titr" pitchFamily="2" charset="-78"/>
              </a:rPr>
              <a:t>اختلاف ده ساله</a:t>
            </a:r>
            <a:endParaRPr lang="en-US" sz="4000" dirty="0">
              <a:solidFill>
                <a:srgbClr val="FFFF00"/>
              </a:solidFill>
              <a:cs typeface="B Titr" pitchFamily="2" charset="-78"/>
            </a:endParaRPr>
          </a:p>
        </p:txBody>
      </p:sp>
      <p:sp>
        <p:nvSpPr>
          <p:cNvPr id="3" name="Content Placeholder 2"/>
          <p:cNvSpPr>
            <a:spLocks noGrp="1"/>
          </p:cNvSpPr>
          <p:nvPr>
            <p:ph sz="quarter" idx="13"/>
          </p:nvPr>
        </p:nvSpPr>
        <p:spPr>
          <a:xfrm>
            <a:off x="533400" y="2133600"/>
            <a:ext cx="7924800" cy="4114800"/>
          </a:xfrm>
        </p:spPr>
        <p:txBody>
          <a:bodyPr>
            <a:normAutofit/>
          </a:bodyPr>
          <a:lstStyle/>
          <a:p>
            <a:pPr algn="r" rtl="1">
              <a:lnSpc>
                <a:spcPct val="150000"/>
              </a:lnSpc>
            </a:pPr>
            <a:r>
              <a:rPr lang="fa-IR" sz="4000" dirty="0" smtClean="0">
                <a:cs typeface="B Titr" pitchFamily="2" charset="-78"/>
              </a:rPr>
              <a:t>اختلاف بر سر استفاده از فن آوری هسته ای. </a:t>
            </a:r>
          </a:p>
          <a:p>
            <a:pPr algn="r" rtl="1">
              <a:lnSpc>
                <a:spcPct val="150000"/>
              </a:lnSpc>
            </a:pPr>
            <a:r>
              <a:rPr lang="fa-IR" sz="4000" dirty="0" smtClean="0">
                <a:cs typeface="B Titr" pitchFamily="2" charset="-78"/>
              </a:rPr>
              <a:t>تحریم ایران به خاطر پی گیری حقوق هسته ای.</a:t>
            </a:r>
            <a:endParaRPr lang="en-US" sz="4000" dirty="0">
              <a:cs typeface="B Titr" pitchFamily="2" charset="-78"/>
            </a:endParaRPr>
          </a:p>
        </p:txBody>
      </p:sp>
    </p:spTree>
    <p:extLst>
      <p:ext uri="{BB962C8B-B14F-4D97-AF65-F5344CB8AC3E}">
        <p14:creationId xmlns:p14="http://schemas.microsoft.com/office/powerpoint/2010/main" val="86591178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solidFill>
                  <a:srgbClr val="FF0000"/>
                </a:solidFill>
                <a:cs typeface="B Titr" pitchFamily="2" charset="-78"/>
              </a:rPr>
              <a:t>فیلم بزرگترین انفجار هیدروژنی</a:t>
            </a:r>
            <a:endParaRPr lang="en-US" sz="4000" dirty="0">
              <a:solidFill>
                <a:srgbClr val="FF0000"/>
              </a:solidFill>
              <a:cs typeface="B Titr" pitchFamily="2" charset="-78"/>
            </a:endParaRPr>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1578221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4400" u="sng" dirty="0" smtClean="0">
                <a:solidFill>
                  <a:srgbClr val="FFFF00"/>
                </a:solidFill>
                <a:cs typeface="B Titr" pitchFamily="2" charset="-78"/>
              </a:rPr>
              <a:t>آینده</a:t>
            </a:r>
            <a:r>
              <a:rPr lang="fa-IR" sz="4400" dirty="0" smtClean="0">
                <a:solidFill>
                  <a:srgbClr val="00B0F0"/>
                </a:solidFill>
                <a:cs typeface="B Titr" pitchFamily="2" charset="-78"/>
              </a:rPr>
              <a:t> فن آوری هسته ای</a:t>
            </a:r>
            <a:r>
              <a:rPr lang="en-US" dirty="0" smtClean="0">
                <a:solidFill>
                  <a:srgbClr val="00B0F0"/>
                </a:solidFill>
              </a:rPr>
              <a:t/>
            </a:r>
            <a:br>
              <a:rPr lang="en-US" dirty="0" smtClean="0">
                <a:solidFill>
                  <a:srgbClr val="00B0F0"/>
                </a:solidFill>
              </a:rPr>
            </a:br>
            <a:endParaRPr lang="en-US" dirty="0">
              <a:solidFill>
                <a:srgbClr val="00B0F0"/>
              </a:solidFill>
            </a:endParaRPr>
          </a:p>
        </p:txBody>
      </p:sp>
      <p:sp>
        <p:nvSpPr>
          <p:cNvPr id="3" name="Content Placeholder 2"/>
          <p:cNvSpPr>
            <a:spLocks noGrp="1"/>
          </p:cNvSpPr>
          <p:nvPr>
            <p:ph sz="quarter" idx="13"/>
          </p:nvPr>
        </p:nvSpPr>
        <p:spPr>
          <a:xfrm>
            <a:off x="152400" y="1143000"/>
            <a:ext cx="8686800" cy="5410200"/>
          </a:xfrm>
        </p:spPr>
        <p:txBody>
          <a:bodyPr>
            <a:normAutofit fontScale="92500" lnSpcReduction="10000"/>
          </a:bodyPr>
          <a:lstStyle/>
          <a:p>
            <a:pPr algn="r" rtl="1">
              <a:buFont typeface="Wingdings" pitchFamily="2" charset="2"/>
              <a:buChar char="ü"/>
            </a:pPr>
            <a:r>
              <a:rPr lang="fa-IR" sz="4000" dirty="0" smtClean="0">
                <a:cs typeface="B Titr" pitchFamily="2" charset="-78"/>
              </a:rPr>
              <a:t>دستاوردهای کنونی فن آوری هسته ای قابل قیاس با آینده این دانش نیست.</a:t>
            </a:r>
          </a:p>
          <a:p>
            <a:pPr algn="r" rtl="1">
              <a:buFont typeface="Wingdings" pitchFamily="2" charset="2"/>
              <a:buChar char="ü"/>
            </a:pPr>
            <a:r>
              <a:rPr lang="fa-IR" sz="4000" dirty="0" smtClean="0">
                <a:cs typeface="B Titr" pitchFamily="2" charset="-78"/>
              </a:rPr>
              <a:t>دانش هسته ای، </a:t>
            </a:r>
            <a:r>
              <a:rPr lang="fa-IR" sz="4000" u="sng" dirty="0" smtClean="0">
                <a:solidFill>
                  <a:srgbClr val="FF0000"/>
                </a:solidFill>
                <a:cs typeface="B Titr" pitchFamily="2" charset="-78"/>
              </a:rPr>
              <a:t>دانش </a:t>
            </a:r>
            <a:r>
              <a:rPr lang="fa-IR" sz="4000" u="sng" dirty="0">
                <a:solidFill>
                  <a:srgbClr val="FF0000"/>
                </a:solidFill>
                <a:cs typeface="B Titr" pitchFamily="2" charset="-78"/>
              </a:rPr>
              <a:t>ورود به ذرات سازنده </a:t>
            </a:r>
            <a:r>
              <a:rPr lang="fa-IR" sz="4000" u="sng" dirty="0" smtClean="0">
                <a:solidFill>
                  <a:srgbClr val="FF0000"/>
                </a:solidFill>
                <a:cs typeface="B Titr" pitchFamily="2" charset="-78"/>
              </a:rPr>
              <a:t>ماده است.</a:t>
            </a:r>
          </a:p>
          <a:p>
            <a:pPr algn="r" rtl="1">
              <a:buFont typeface="Wingdings" pitchFamily="2" charset="2"/>
              <a:buChar char="ü"/>
            </a:pPr>
            <a:r>
              <a:rPr lang="fa-IR" sz="4000" dirty="0" smtClean="0">
                <a:cs typeface="B Titr" pitchFamily="2" charset="-78"/>
              </a:rPr>
              <a:t> </a:t>
            </a:r>
            <a:r>
              <a:rPr lang="fa-IR" sz="4000" u="sng" dirty="0">
                <a:solidFill>
                  <a:srgbClr val="FF0000"/>
                </a:solidFill>
                <a:cs typeface="B Titr" pitchFamily="2" charset="-78"/>
              </a:rPr>
              <a:t>بنیادی ترین دانشی است که به روی بشر باز شده است</a:t>
            </a:r>
            <a:r>
              <a:rPr lang="fa-IR" sz="4000" u="sng" dirty="0" smtClean="0">
                <a:solidFill>
                  <a:srgbClr val="FF0000"/>
                </a:solidFill>
                <a:cs typeface="B Titr" pitchFamily="2" charset="-78"/>
              </a:rPr>
              <a:t>.</a:t>
            </a:r>
          </a:p>
          <a:p>
            <a:pPr algn="r" rtl="1">
              <a:buFont typeface="Wingdings" pitchFamily="2" charset="2"/>
              <a:buChar char="ü"/>
            </a:pPr>
            <a:r>
              <a:rPr lang="fa-IR" sz="4000" dirty="0" smtClean="0">
                <a:cs typeface="B Titr" pitchFamily="2" charset="-78"/>
              </a:rPr>
              <a:t>این </a:t>
            </a:r>
            <a:r>
              <a:rPr lang="fa-IR" sz="4000" dirty="0">
                <a:cs typeface="B Titr" pitchFamily="2" charset="-78"/>
              </a:rPr>
              <a:t>دانش علی رغم گذشت هفتاد سال از عمر آن هنوز در ابتدای راه خود می باشد و آینده زندگی بشر را با تحولات اساسی روبرو خواهد </a:t>
            </a:r>
            <a:r>
              <a:rPr lang="fa-IR" sz="4000" dirty="0" smtClean="0">
                <a:cs typeface="B Titr" pitchFamily="2" charset="-78"/>
              </a:rPr>
              <a:t>ساخت.</a:t>
            </a:r>
            <a:endParaRPr lang="en-US" sz="4000" dirty="0">
              <a:cs typeface="B Titr" pitchFamily="2" charset="-78"/>
            </a:endParaRPr>
          </a:p>
        </p:txBody>
      </p:sp>
    </p:spTree>
    <p:extLst>
      <p:ext uri="{BB962C8B-B14F-4D97-AF65-F5344CB8AC3E}">
        <p14:creationId xmlns:p14="http://schemas.microsoft.com/office/powerpoint/2010/main" val="38647292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علم پایه قدرت</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228600" y="1600200"/>
            <a:ext cx="8915400" cy="4114800"/>
          </a:xfrm>
        </p:spPr>
        <p:txBody>
          <a:bodyPr>
            <a:noAutofit/>
          </a:bodyPr>
          <a:lstStyle/>
          <a:p>
            <a:pPr lvl="0" algn="r" rtl="1"/>
            <a:r>
              <a:rPr lang="fa-IR" sz="3200" dirty="0">
                <a:cs typeface="B Titr" pitchFamily="2" charset="-78"/>
              </a:rPr>
              <a:t>علم از اساسی ترین پایه های قدرت هر کشور می باشد. </a:t>
            </a:r>
            <a:endParaRPr lang="fa-IR" sz="3200" dirty="0" smtClean="0">
              <a:cs typeface="B Titr" pitchFamily="2" charset="-78"/>
            </a:endParaRPr>
          </a:p>
          <a:p>
            <a:pPr lvl="0" algn="r" rtl="1"/>
            <a:r>
              <a:rPr lang="fa-IR" sz="3200" dirty="0" smtClean="0">
                <a:cs typeface="B Titr" pitchFamily="2" charset="-78"/>
              </a:rPr>
              <a:t>سلطنت </a:t>
            </a:r>
            <a:r>
              <a:rPr lang="fa-IR" sz="3200" dirty="0">
                <a:cs typeface="B Titr" pitchFamily="2" charset="-78"/>
              </a:rPr>
              <a:t>از آن علم است و هر کس که عالم تر است سلطنت برای اوست. </a:t>
            </a:r>
            <a:endParaRPr lang="fa-IR" sz="3200" dirty="0" smtClean="0">
              <a:cs typeface="B Titr" pitchFamily="2" charset="-78"/>
            </a:endParaRPr>
          </a:p>
          <a:p>
            <a:pPr lvl="0" algn="r" rtl="1"/>
            <a:r>
              <a:rPr lang="fa-IR" sz="3200" dirty="0" smtClean="0">
                <a:cs typeface="B Titr" pitchFamily="2" charset="-78"/>
              </a:rPr>
              <a:t>کشوری </a:t>
            </a:r>
            <a:r>
              <a:rPr lang="fa-IR" sz="3200" dirty="0">
                <a:cs typeface="B Titr" pitchFamily="2" charset="-78"/>
              </a:rPr>
              <a:t>که می خواهد به مظلومیت تاریخی خود پایان دهد و به زمره کشورهای قدرتمند بپیوندد تا دیگر کسی به او زور نگوید و جلوی زورگویی سایر زورگویان را نیز بگیرد نمی تواند به لحاظ علمی محتاج و وابسته زورگویان عالم باشد. فن آوری هسته ای یکی از دانش های بنیادینی است که هر کشور قدرتمندی باید در آن سرمایه گذاری کند.</a:t>
            </a:r>
            <a:endParaRPr lang="en-US" sz="3200" dirty="0">
              <a:cs typeface="B Titr" pitchFamily="2" charset="-78"/>
            </a:endParaRPr>
          </a:p>
          <a:p>
            <a:pPr algn="r" rtl="1"/>
            <a:endParaRPr lang="en-US" sz="3200" dirty="0">
              <a:cs typeface="B Titr" pitchFamily="2" charset="-78"/>
            </a:endParaRPr>
          </a:p>
        </p:txBody>
      </p:sp>
    </p:spTree>
    <p:extLst>
      <p:ext uri="{BB962C8B-B14F-4D97-AF65-F5344CB8AC3E}">
        <p14:creationId xmlns:p14="http://schemas.microsoft.com/office/powerpoint/2010/main" val="257373800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افق فناوری هسته ای مورد نیاز ایران</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228600" y="1600200"/>
            <a:ext cx="8763000" cy="4114800"/>
          </a:xfrm>
        </p:spPr>
        <p:txBody>
          <a:bodyPr>
            <a:noAutofit/>
          </a:bodyPr>
          <a:lstStyle/>
          <a:p>
            <a:pPr algn="r" rtl="1">
              <a:buFont typeface="Wingdings" pitchFamily="2" charset="2"/>
              <a:buChar char="ü"/>
            </a:pPr>
            <a:r>
              <a:rPr lang="fa-IR" sz="3600" dirty="0">
                <a:cs typeface="B Titr" pitchFamily="2" charset="-78"/>
              </a:rPr>
              <a:t>ف</a:t>
            </a:r>
            <a:r>
              <a:rPr lang="fa-IR" sz="3600" dirty="0" smtClean="0">
                <a:cs typeface="B Titr" pitchFamily="2" charset="-78"/>
              </a:rPr>
              <a:t>ن </a:t>
            </a:r>
            <a:r>
              <a:rPr lang="fa-IR" sz="3600" dirty="0">
                <a:cs typeface="B Titr" pitchFamily="2" charset="-78"/>
              </a:rPr>
              <a:t>آوری هسته ای شاهراهی است که باید</a:t>
            </a:r>
            <a:r>
              <a:rPr lang="fa-IR" sz="3600" u="sng" dirty="0">
                <a:solidFill>
                  <a:srgbClr val="FF0000"/>
                </a:solidFill>
                <a:cs typeface="B Titr" pitchFamily="2" charset="-78"/>
              </a:rPr>
              <a:t> تمام </a:t>
            </a:r>
            <a:r>
              <a:rPr lang="fa-IR" sz="3600" dirty="0">
                <a:cs typeface="B Titr" pitchFamily="2" charset="-78"/>
              </a:rPr>
              <a:t>آن به روی جمهوری اسلامی ایران باز </a:t>
            </a:r>
            <a:r>
              <a:rPr lang="fa-IR" sz="3600" dirty="0" smtClean="0">
                <a:cs typeface="B Titr" pitchFamily="2" charset="-78"/>
              </a:rPr>
              <a:t>باشد. </a:t>
            </a:r>
          </a:p>
          <a:p>
            <a:pPr algn="r" rtl="1">
              <a:buFont typeface="Wingdings" pitchFamily="2" charset="2"/>
              <a:buChar char="ü"/>
            </a:pPr>
            <a:r>
              <a:rPr lang="fa-IR" sz="3600" dirty="0" smtClean="0">
                <a:cs typeface="B Titr" pitchFamily="2" charset="-78"/>
              </a:rPr>
              <a:t>ما باید تا </a:t>
            </a:r>
            <a:r>
              <a:rPr lang="fa-IR" sz="3600" u="sng" dirty="0" smtClean="0">
                <a:solidFill>
                  <a:srgbClr val="FF0000"/>
                </a:solidFill>
                <a:cs typeface="B Titr" pitchFamily="2" charset="-78"/>
              </a:rPr>
              <a:t>غنی سازی نود درصد </a:t>
            </a:r>
            <a:r>
              <a:rPr lang="fa-IR" sz="3600" dirty="0" smtClean="0">
                <a:cs typeface="B Titr" pitchFamily="2" charset="-78"/>
              </a:rPr>
              <a:t>و </a:t>
            </a:r>
            <a:r>
              <a:rPr lang="fa-IR" sz="3600" u="sng" dirty="0" smtClean="0">
                <a:solidFill>
                  <a:srgbClr val="FF0000"/>
                </a:solidFill>
                <a:cs typeface="B Titr" pitchFamily="2" charset="-78"/>
              </a:rPr>
              <a:t>انفجار اتمی (نه بمب اتمی)</a:t>
            </a:r>
            <a:r>
              <a:rPr lang="fa-IR" sz="3600" dirty="0" smtClean="0">
                <a:cs typeface="B Titr" pitchFamily="2" charset="-78"/>
              </a:rPr>
              <a:t>پیش برویم.</a:t>
            </a:r>
          </a:p>
          <a:p>
            <a:pPr algn="r" rtl="1">
              <a:buFont typeface="Wingdings" pitchFamily="2" charset="2"/>
              <a:buChar char="ü"/>
            </a:pPr>
            <a:r>
              <a:rPr lang="fa-IR" sz="3600" dirty="0" smtClean="0">
                <a:cs typeface="B Titr" pitchFamily="2" charset="-78"/>
              </a:rPr>
              <a:t> </a:t>
            </a:r>
            <a:r>
              <a:rPr lang="fa-IR" sz="3600" dirty="0">
                <a:cs typeface="B Titr" pitchFamily="2" charset="-78"/>
              </a:rPr>
              <a:t>این شاهراه مسیری خاکی به سمت بمب اتم دارد که ما به دلایل شرعی و اخلاقی این راه را مسدود کرده </a:t>
            </a:r>
            <a:r>
              <a:rPr lang="fa-IR" sz="3600" dirty="0" smtClean="0">
                <a:cs typeface="B Titr" pitchFamily="2" charset="-78"/>
              </a:rPr>
              <a:t>ایم.</a:t>
            </a:r>
            <a:endParaRPr lang="en-US" sz="3600" dirty="0">
              <a:cs typeface="B Titr" pitchFamily="2" charset="-78"/>
            </a:endParaRPr>
          </a:p>
        </p:txBody>
      </p:sp>
    </p:spTree>
    <p:extLst>
      <p:ext uri="{BB962C8B-B14F-4D97-AF65-F5344CB8AC3E}">
        <p14:creationId xmlns:p14="http://schemas.microsoft.com/office/powerpoint/2010/main" val="381021446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دلیلی دیگر در اهمیت فناوری هسته ای</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228600" y="1600200"/>
            <a:ext cx="8305800" cy="4724400"/>
          </a:xfrm>
        </p:spPr>
        <p:txBody>
          <a:bodyPr>
            <a:normAutofit lnSpcReduction="10000"/>
          </a:bodyPr>
          <a:lstStyle/>
          <a:p>
            <a:pPr algn="r" rtl="1"/>
            <a:endParaRPr lang="fa-IR" sz="4000" dirty="0" smtClean="0">
              <a:cs typeface="B Titr" pitchFamily="2" charset="-78"/>
            </a:endParaRPr>
          </a:p>
          <a:p>
            <a:pPr algn="r" rtl="1"/>
            <a:r>
              <a:rPr lang="fa-IR" sz="4000" dirty="0" smtClean="0">
                <a:cs typeface="B Titr" pitchFamily="2" charset="-78"/>
              </a:rPr>
              <a:t>اگر </a:t>
            </a:r>
            <a:r>
              <a:rPr lang="fa-IR" sz="4000" dirty="0">
                <a:cs typeface="B Titr" pitchFamily="2" charset="-78"/>
              </a:rPr>
              <a:t>فن آوری هسته ای </a:t>
            </a:r>
            <a:r>
              <a:rPr lang="fa-IR" sz="4000" dirty="0" smtClean="0">
                <a:cs typeface="B Titr" pitchFamily="2" charset="-78"/>
              </a:rPr>
              <a:t>امری مهم و حیاتی </a:t>
            </a:r>
            <a:r>
              <a:rPr lang="fa-IR" sz="4000" dirty="0">
                <a:cs typeface="B Titr" pitchFamily="2" charset="-78"/>
              </a:rPr>
              <a:t>نیست پس تلاش </a:t>
            </a:r>
            <a:r>
              <a:rPr lang="fa-IR" sz="4000" u="sng" dirty="0">
                <a:solidFill>
                  <a:srgbClr val="FF0000"/>
                </a:solidFill>
                <a:cs typeface="B Titr" pitchFamily="2" charset="-78"/>
              </a:rPr>
              <a:t>جمعی</a:t>
            </a:r>
            <a:r>
              <a:rPr lang="fa-IR" sz="4000" dirty="0">
                <a:cs typeface="B Titr" pitchFamily="2" charset="-78"/>
              </a:rPr>
              <a:t>، </a:t>
            </a:r>
            <a:r>
              <a:rPr lang="fa-IR" sz="4000" u="sng" dirty="0">
                <a:solidFill>
                  <a:srgbClr val="FF0000"/>
                </a:solidFill>
                <a:cs typeface="B Titr" pitchFamily="2" charset="-78"/>
              </a:rPr>
              <a:t>پرهزینه</a:t>
            </a:r>
            <a:r>
              <a:rPr lang="fa-IR" sz="4000" dirty="0">
                <a:cs typeface="B Titr" pitchFamily="2" charset="-78"/>
              </a:rPr>
              <a:t> و </a:t>
            </a:r>
            <a:r>
              <a:rPr lang="fa-IR" sz="4000" u="sng" dirty="0">
                <a:solidFill>
                  <a:srgbClr val="FF0000"/>
                </a:solidFill>
                <a:cs typeface="B Titr" pitchFamily="2" charset="-78"/>
              </a:rPr>
              <a:t>ده ساله </a:t>
            </a:r>
            <a:r>
              <a:rPr lang="fa-IR" sz="4000" dirty="0">
                <a:cs typeface="B Titr" pitchFamily="2" charset="-78"/>
              </a:rPr>
              <a:t>دشمن برای محروم کردن ایران از آن برای چیست</a:t>
            </a:r>
            <a:r>
              <a:rPr lang="fa-IR" sz="4000" dirty="0" smtClean="0">
                <a:cs typeface="B Titr" pitchFamily="2" charset="-78"/>
              </a:rPr>
              <a:t>؟</a:t>
            </a:r>
            <a:endParaRPr lang="fa-IR" sz="4000" dirty="0">
              <a:cs typeface="B Titr" pitchFamily="2" charset="-78"/>
            </a:endParaRPr>
          </a:p>
          <a:p>
            <a:pPr algn="r" rtl="1"/>
            <a:r>
              <a:rPr lang="fa-IR" sz="4000" dirty="0" smtClean="0">
                <a:cs typeface="B Titr" pitchFamily="2" charset="-78"/>
              </a:rPr>
              <a:t>چرا دشمن می خواهد ما را به هر قیمتی که شده از این فن آوری محروم کند؟</a:t>
            </a:r>
            <a:endParaRPr lang="en-US" sz="4000" dirty="0">
              <a:cs typeface="B Titr" pitchFamily="2" charset="-78"/>
            </a:endParaRPr>
          </a:p>
        </p:txBody>
      </p:sp>
    </p:spTree>
    <p:extLst>
      <p:ext uri="{BB962C8B-B14F-4D97-AF65-F5344CB8AC3E}">
        <p14:creationId xmlns:p14="http://schemas.microsoft.com/office/powerpoint/2010/main" val="427857176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a:solidFill>
                  <a:srgbClr val="00FF00"/>
                </a:solidFill>
                <a:cs typeface="B Titr" pitchFamily="2" charset="-78"/>
              </a:rPr>
              <a:t>2-3 اهمیت تاریخی پرونده هسته ای</a:t>
            </a:r>
            <a:endParaRPr lang="en-US" sz="4000" dirty="0">
              <a:solidFill>
                <a:srgbClr val="00FF00"/>
              </a:solidFill>
              <a:cs typeface="B Titr" pitchFamily="2" charset="-78"/>
            </a:endParaRPr>
          </a:p>
        </p:txBody>
      </p:sp>
      <p:sp>
        <p:nvSpPr>
          <p:cNvPr id="3" name="Content Placeholder 2"/>
          <p:cNvSpPr>
            <a:spLocks noGrp="1"/>
          </p:cNvSpPr>
          <p:nvPr>
            <p:ph sz="quarter" idx="13"/>
          </p:nvPr>
        </p:nvSpPr>
        <p:spPr/>
        <p:txBody>
          <a:bodyPr>
            <a:noAutofit/>
          </a:bodyPr>
          <a:lstStyle/>
          <a:p>
            <a:pPr algn="r" rtl="1"/>
            <a:r>
              <a:rPr lang="fa-IR" sz="2800" dirty="0" smtClean="0">
                <a:cs typeface="B Titr" pitchFamily="2" charset="-78"/>
              </a:rPr>
              <a:t>مهم </a:t>
            </a:r>
            <a:r>
              <a:rPr lang="fa-IR" sz="2800" dirty="0">
                <a:cs typeface="B Titr" pitchFamily="2" charset="-78"/>
              </a:rPr>
              <a:t>ترین رویارویی سیاسی اقتصادی ما در پانصد سال اخیر</a:t>
            </a:r>
          </a:p>
          <a:p>
            <a:pPr algn="r" rtl="1"/>
            <a:r>
              <a:rPr lang="fa-IR" sz="2800" dirty="0" smtClean="0">
                <a:cs typeface="B Titr" pitchFamily="2" charset="-78"/>
              </a:rPr>
              <a:t>مسائل </a:t>
            </a:r>
            <a:r>
              <a:rPr lang="fa-IR" sz="2800" dirty="0">
                <a:cs typeface="B Titr" pitchFamily="2" charset="-78"/>
              </a:rPr>
              <a:t>سیاسی اقتصادی ما از ابتدای مواجهه ما با دول غربی یا با یک کشور بوده یا با دو کشور. در تمام قاجار یا با روسیه یا با انگلیس و در زمان پهلوی هم پای امریکا باز شد.</a:t>
            </a:r>
          </a:p>
          <a:p>
            <a:pPr algn="r" rtl="1"/>
            <a:r>
              <a:rPr lang="fa-IR" sz="2800" dirty="0" smtClean="0">
                <a:cs typeface="B Titr" pitchFamily="2" charset="-78"/>
              </a:rPr>
              <a:t>اجماعی </a:t>
            </a:r>
            <a:r>
              <a:rPr lang="fa-IR" sz="2800" dirty="0">
                <a:cs typeface="B Titr" pitchFamily="2" charset="-78"/>
              </a:rPr>
              <a:t>از شش کشور قدرتمند جهان برای وادار کردن ایران به چشم پوشی از یکی از مهمترین حقوق علمی و صنعتی خود و استفاده از تمام ابزارهای غیر نظامی برای تحقق خواست خود.</a:t>
            </a:r>
          </a:p>
          <a:p>
            <a:pPr algn="r" rtl="1"/>
            <a:endParaRPr lang="en-US" sz="2800" dirty="0">
              <a:cs typeface="B Titr" pitchFamily="2" charset="-78"/>
            </a:endParaRPr>
          </a:p>
        </p:txBody>
      </p:sp>
    </p:spTree>
    <p:extLst>
      <p:ext uri="{BB962C8B-B14F-4D97-AF65-F5344CB8AC3E}">
        <p14:creationId xmlns:p14="http://schemas.microsoft.com/office/powerpoint/2010/main" val="121037018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عبور از دشوارترین گردنه های خارجی</a:t>
            </a:r>
            <a:br>
              <a:rPr lang="fa-IR" sz="4000" dirty="0" smtClean="0">
                <a:solidFill>
                  <a:srgbClr val="00B0F0"/>
                </a:solidFill>
                <a:cs typeface="B Titr" pitchFamily="2" charset="-78"/>
              </a:rPr>
            </a:br>
            <a:r>
              <a:rPr lang="fa-IR" sz="4000" dirty="0" smtClean="0">
                <a:solidFill>
                  <a:srgbClr val="00B0F0"/>
                </a:solidFill>
                <a:cs typeface="B Titr" pitchFamily="2" charset="-78"/>
              </a:rPr>
              <a:t> و تغییر موازنه قوا</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a:xfrm>
            <a:off x="381000" y="1600200"/>
            <a:ext cx="8458200" cy="4724400"/>
          </a:xfrm>
        </p:spPr>
        <p:txBody>
          <a:bodyPr>
            <a:noAutofit/>
          </a:bodyPr>
          <a:lstStyle/>
          <a:p>
            <a:pPr algn="just" rtl="1"/>
            <a:r>
              <a:rPr lang="fa-IR" sz="2400" dirty="0" smtClean="0">
                <a:cs typeface="B Titr" pitchFamily="2" charset="-78"/>
              </a:rPr>
              <a:t>اگر </a:t>
            </a:r>
            <a:r>
              <a:rPr lang="fa-IR" sz="2400" dirty="0">
                <a:cs typeface="B Titr" pitchFamily="2" charset="-78"/>
              </a:rPr>
              <a:t>می توانستیم با تکیه بر توانمندیهای داخلی و ظرفیت های موجود در نظام بین الملل از جمله اختلافات بین این شش کشور مثل مسئله اوکراین یا سوریه آنها را وادار به پذیرش خواست ایران بنماییم برای اولین بار موازنه قوا در دویست و بیست سال اخیر به نفع ایران بر هم می خورد و از این به بعد باقی مسائل مشکل ساز برای جمهوری اسلامی ایران یا در خارج از حوزه سرزمینی ما بود یا اگر در مربوط به مسائل داخلی بود توان ایجاد چنین اجماع و وارد کردن چنین فشاری به ایران را نداشت و ما از یکی از دشوارترین گردنه های رسیدن به اقتدار عبور می کردیم. اما متاسفانه در حالی که چیزی تا رسیدن به این قله باقی نمانده بود </a:t>
            </a:r>
            <a:r>
              <a:rPr lang="fa-IR" sz="2400" dirty="0" smtClean="0">
                <a:cs typeface="B Titr" pitchFamily="2" charset="-78"/>
              </a:rPr>
              <a:t>که با تمسک </a:t>
            </a:r>
            <a:r>
              <a:rPr lang="fa-IR" sz="2400" dirty="0">
                <a:cs typeface="B Titr" pitchFamily="2" charset="-78"/>
              </a:rPr>
              <a:t>به عناوین خیرخواهانه و در قالب دلسوزی برای مردم </a:t>
            </a:r>
            <a:r>
              <a:rPr lang="fa-IR" sz="2400" dirty="0" smtClean="0">
                <a:cs typeface="B Titr" pitchFamily="2" charset="-78"/>
              </a:rPr>
              <a:t>فرمان عقب </a:t>
            </a:r>
            <a:r>
              <a:rPr lang="fa-IR" sz="2400" dirty="0">
                <a:cs typeface="B Titr" pitchFamily="2" charset="-78"/>
              </a:rPr>
              <a:t>نشینی صادر شد.</a:t>
            </a:r>
            <a:endParaRPr lang="en-US" sz="2400" dirty="0">
              <a:cs typeface="B Titr" pitchFamily="2" charset="-78"/>
            </a:endParaRPr>
          </a:p>
        </p:txBody>
      </p:sp>
    </p:spTree>
    <p:extLst>
      <p:ext uri="{BB962C8B-B14F-4D97-AF65-F5344CB8AC3E}">
        <p14:creationId xmlns:p14="http://schemas.microsoft.com/office/powerpoint/2010/main" val="21030470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dirty="0" smtClean="0">
                <a:solidFill>
                  <a:srgbClr val="00B0F0"/>
                </a:solidFill>
                <a:cs typeface="B Titr" pitchFamily="2" charset="-78"/>
              </a:rPr>
              <a:t>افسوسی قابل جبران؟</a:t>
            </a:r>
            <a:endParaRPr lang="en-US" sz="4000" dirty="0">
              <a:solidFill>
                <a:srgbClr val="00B0F0"/>
              </a:solidFill>
              <a:cs typeface="B Titr" pitchFamily="2" charset="-78"/>
            </a:endParaRPr>
          </a:p>
        </p:txBody>
      </p:sp>
      <p:sp>
        <p:nvSpPr>
          <p:cNvPr id="3" name="Content Placeholder 2"/>
          <p:cNvSpPr>
            <a:spLocks noGrp="1"/>
          </p:cNvSpPr>
          <p:nvPr>
            <p:ph sz="quarter" idx="13"/>
          </p:nvPr>
        </p:nvSpPr>
        <p:spPr/>
        <p:txBody>
          <a:bodyPr>
            <a:normAutofit/>
          </a:bodyPr>
          <a:lstStyle/>
          <a:p>
            <a:pPr algn="just" rtl="1"/>
            <a:r>
              <a:rPr lang="fa-IR" sz="4000" dirty="0" smtClean="0">
                <a:cs typeface="B Titr" pitchFamily="2" charset="-78"/>
              </a:rPr>
              <a:t>ملت </a:t>
            </a:r>
            <a:r>
              <a:rPr lang="fa-IR" sz="4000" dirty="0">
                <a:cs typeface="B Titr" pitchFamily="2" charset="-78"/>
              </a:rPr>
              <a:t>ایران اگر می دانست چه گوهر گرانبهایی را پس از طی سالها رنج و زحمت آن هم در چند قدمی رسیدن به آن از دست داده است از این خسرانی که به دست دولتمردانش رقم خورده بود از اندوه و حسرت خوابش نمی برد.</a:t>
            </a:r>
            <a:endParaRPr lang="en-US" sz="4000" dirty="0">
              <a:cs typeface="B Titr" pitchFamily="2" charset="-78"/>
            </a:endParaRPr>
          </a:p>
        </p:txBody>
      </p:sp>
    </p:spTree>
    <p:extLst>
      <p:ext uri="{BB962C8B-B14F-4D97-AF65-F5344CB8AC3E}">
        <p14:creationId xmlns:p14="http://schemas.microsoft.com/office/powerpoint/2010/main" val="45530053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2200"/>
            <a:ext cx="7924800" cy="1143000"/>
          </a:xfrm>
        </p:spPr>
        <p:txBody>
          <a:bodyPr/>
          <a:lstStyle/>
          <a:p>
            <a:pPr algn="ctr" rtl="1"/>
            <a:r>
              <a:rPr lang="fa-IR" sz="4000" dirty="0">
                <a:solidFill>
                  <a:srgbClr val="00FF00"/>
                </a:solidFill>
                <a:cs typeface="B Titr" pitchFamily="2" charset="-78"/>
              </a:rPr>
              <a:t>2-4 جایگاه مذاکره </a:t>
            </a:r>
            <a:r>
              <a:rPr lang="fa-IR" sz="4000" dirty="0" smtClean="0">
                <a:solidFill>
                  <a:srgbClr val="00FF00"/>
                </a:solidFill>
                <a:cs typeface="B Titr" pitchFamily="2" charset="-78"/>
              </a:rPr>
              <a:t/>
            </a:r>
            <a:br>
              <a:rPr lang="fa-IR" sz="4000" dirty="0" smtClean="0">
                <a:solidFill>
                  <a:srgbClr val="00FF00"/>
                </a:solidFill>
                <a:cs typeface="B Titr" pitchFamily="2" charset="-78"/>
              </a:rPr>
            </a:br>
            <a:r>
              <a:rPr lang="fa-IR" sz="4000" dirty="0" smtClean="0">
                <a:solidFill>
                  <a:srgbClr val="00FF00"/>
                </a:solidFill>
                <a:cs typeface="B Titr" pitchFamily="2" charset="-78"/>
              </a:rPr>
              <a:t>در </a:t>
            </a:r>
            <a:r>
              <a:rPr lang="fa-IR" sz="4000" dirty="0">
                <a:solidFill>
                  <a:srgbClr val="00FF00"/>
                </a:solidFill>
                <a:cs typeface="B Titr" pitchFamily="2" charset="-78"/>
              </a:rPr>
              <a:t>حل پرونده هسته ای</a:t>
            </a:r>
            <a:endParaRPr lang="en-US" sz="4000" dirty="0">
              <a:solidFill>
                <a:srgbClr val="00FF00"/>
              </a:solidFill>
              <a:cs typeface="B Titr" pitchFamily="2" charset="-78"/>
            </a:endParaRPr>
          </a:p>
        </p:txBody>
      </p:sp>
      <p:sp>
        <p:nvSpPr>
          <p:cNvPr id="3" name="Content Placeholder 2"/>
          <p:cNvSpPr>
            <a:spLocks noGrp="1"/>
          </p:cNvSpPr>
          <p:nvPr>
            <p:ph sz="quarter" idx="13"/>
          </p:nvPr>
        </p:nvSpPr>
        <p:spPr>
          <a:xfrm>
            <a:off x="228600" y="1524000"/>
            <a:ext cx="8305800" cy="4191000"/>
          </a:xfrm>
        </p:spPr>
        <p:txBody>
          <a:bodyPr/>
          <a:lstStyle/>
          <a:p>
            <a:endParaRPr lang="en-US" dirty="0"/>
          </a:p>
        </p:txBody>
      </p:sp>
    </p:spTree>
    <p:extLst>
      <p:ext uri="{BB962C8B-B14F-4D97-AF65-F5344CB8AC3E}">
        <p14:creationId xmlns:p14="http://schemas.microsoft.com/office/powerpoint/2010/main" val="172127394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1143000"/>
          </a:xfrm>
        </p:spPr>
        <p:txBody>
          <a:bodyPr/>
          <a:lstStyle/>
          <a:p>
            <a:pPr algn="ctr"/>
            <a:r>
              <a:rPr lang="fa-IR" sz="4000" dirty="0" smtClean="0">
                <a:solidFill>
                  <a:srgbClr val="FF0000"/>
                </a:solidFill>
                <a:cs typeface="B Titr" pitchFamily="2" charset="-78"/>
              </a:rPr>
              <a:t>سوال</a:t>
            </a:r>
            <a:endParaRPr lang="en-US" dirty="0">
              <a:solidFill>
                <a:srgbClr val="FF0000"/>
              </a:solidFill>
              <a:cs typeface="B Titr" pitchFamily="2" charset="-78"/>
            </a:endParaRPr>
          </a:p>
        </p:txBody>
      </p:sp>
      <p:sp>
        <p:nvSpPr>
          <p:cNvPr id="3" name="Content Placeholder 2"/>
          <p:cNvSpPr>
            <a:spLocks noGrp="1"/>
          </p:cNvSpPr>
          <p:nvPr>
            <p:ph sz="quarter" idx="13"/>
          </p:nvPr>
        </p:nvSpPr>
        <p:spPr>
          <a:xfrm>
            <a:off x="228600" y="1524000"/>
            <a:ext cx="8915400" cy="4191000"/>
          </a:xfrm>
        </p:spPr>
        <p:txBody>
          <a:bodyPr>
            <a:noAutofit/>
          </a:bodyPr>
          <a:lstStyle/>
          <a:p>
            <a:pPr algn="just" rtl="1"/>
            <a:r>
              <a:rPr lang="fa-IR" sz="4000" dirty="0" smtClean="0">
                <a:cs typeface="B Titr" pitchFamily="2" charset="-78"/>
              </a:rPr>
              <a:t>چرا دولت قبل علی رغم هشت سال مذاکره نتوانست به موفقیتی دست بیابد؟ آیا این امر بدین دلیل نبود که تیم قبلی مذاکره کنندگان ماهری نبودند و مگر نه این است که تیم فعلی که به تعبیر ریاست محترم جمهور </a:t>
            </a:r>
            <a:r>
              <a:rPr lang="fa-IR" sz="4000" u="sng" dirty="0" smtClean="0">
                <a:solidFill>
                  <a:srgbClr val="FF0000"/>
                </a:solidFill>
                <a:cs typeface="B Titr" pitchFamily="2" charset="-78"/>
              </a:rPr>
              <a:t>از ارشدترین دیپلمات های جهان هستند </a:t>
            </a:r>
            <a:r>
              <a:rPr lang="fa-IR" sz="4000" dirty="0" smtClean="0">
                <a:cs typeface="B Titr" pitchFamily="2" charset="-78"/>
              </a:rPr>
              <a:t>در ظرف چند ماه مذاکره توانستند به توافقنامه بسیار ارزشمند ژنو دست بیابند؟</a:t>
            </a:r>
          </a:p>
        </p:txBody>
      </p:sp>
    </p:spTree>
    <p:extLst>
      <p:ext uri="{BB962C8B-B14F-4D97-AF65-F5344CB8AC3E}">
        <p14:creationId xmlns:p14="http://schemas.microsoft.com/office/powerpoint/2010/main" val="1513198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172</TotalTime>
  <Words>5992</Words>
  <Application>Microsoft Office PowerPoint</Application>
  <PresentationFormat>On-screen Show (4:3)</PresentationFormat>
  <Paragraphs>450</Paragraphs>
  <Slides>119</Slides>
  <Notes>0</Notes>
  <HiddenSlides>0</HiddenSlides>
  <MMClips>0</MMClips>
  <ScaleCrop>false</ScaleCrop>
  <HeadingPairs>
    <vt:vector size="4" baseType="variant">
      <vt:variant>
        <vt:lpstr>Theme</vt:lpstr>
      </vt:variant>
      <vt:variant>
        <vt:i4>1</vt:i4>
      </vt:variant>
      <vt:variant>
        <vt:lpstr>Slide Titles</vt:lpstr>
      </vt:variant>
      <vt:variant>
        <vt:i4>119</vt:i4>
      </vt:variant>
    </vt:vector>
  </HeadingPairs>
  <TitlesOfParts>
    <vt:vector size="120" baseType="lpstr">
      <vt:lpstr>Horizon</vt:lpstr>
      <vt:lpstr>بسم الله الرحمن الرحیم </vt:lpstr>
      <vt:lpstr>حمد و ستایش الهی</vt:lpstr>
      <vt:lpstr>بررسی پرونده هسته ای ایران با عطف به توافقنامه ژنو</vt:lpstr>
      <vt:lpstr>محورهای بحث</vt:lpstr>
      <vt:lpstr>PowerPoint Presentation</vt:lpstr>
      <vt:lpstr>1. مقدمه</vt:lpstr>
      <vt:lpstr>برخی نقاط مثبت دولت: </vt:lpstr>
      <vt:lpstr>3. بررسی   توافقنامه ژنو</vt:lpstr>
      <vt:lpstr>اختلاف ده ساله</vt:lpstr>
      <vt:lpstr>دو خواسته اساسی ملت از دولتمران</vt:lpstr>
      <vt:lpstr>نامه تبریک ریاست محترم جمهور</vt:lpstr>
      <vt:lpstr>نامه تبریک ریاست محترم جمهور</vt:lpstr>
      <vt:lpstr>نامه تبریک ریاست محترم جمهور</vt:lpstr>
      <vt:lpstr>سوال</vt:lpstr>
      <vt:lpstr>بررسی توافقنامه ژنو</vt:lpstr>
      <vt:lpstr>بررسی مختصر توافقنامه ژنو</vt:lpstr>
      <vt:lpstr>بررسی مختصر توافقنامه ژنو</vt:lpstr>
      <vt:lpstr>بررسی مختصر توافقنامه ژنو</vt:lpstr>
      <vt:lpstr>قرارداد رویتر و تنباکو</vt:lpstr>
      <vt:lpstr>بررسی مختصر توافقنامه ژنو</vt:lpstr>
      <vt:lpstr>تطبیق به توافقنامه ژنو</vt:lpstr>
      <vt:lpstr>برخی از تعهدات ایران در توافق نامه ژنو</vt:lpstr>
      <vt:lpstr>برخی از تعهدات ایران در توافق نامه ژنو</vt:lpstr>
      <vt:lpstr>ستانده های توافق ژنو:</vt:lpstr>
      <vt:lpstr>نتیجه گیری</vt:lpstr>
      <vt:lpstr>بررسی نیمه تفصیلی توافق ژنو</vt:lpstr>
      <vt:lpstr>دو خواسته اساسی ملت از دولتمردان</vt:lpstr>
      <vt:lpstr>1. استیفای حقوق هسته‌ای</vt:lpstr>
      <vt:lpstr>منظور از حقوق هسته ای</vt:lpstr>
      <vt:lpstr>نمای کلی توافقنامه ژنو</vt:lpstr>
      <vt:lpstr>نمای کلی توافقنامه ژنو</vt:lpstr>
      <vt:lpstr>چرخه سوخت هسته ای</vt:lpstr>
      <vt:lpstr>موارد کلیدی و اختلافی فن آوری هسته ای</vt:lpstr>
      <vt:lpstr> آب سنگین اراک در توافقنامه ژنو</vt:lpstr>
      <vt:lpstr> آب سنگین اراک در توافقنامه ژنو</vt:lpstr>
      <vt:lpstr> آب سنگین اراک در توافقنامه ژنو</vt:lpstr>
      <vt:lpstr>باز فرآوری اورانیوم در توافقنامه ژنو</vt:lpstr>
      <vt:lpstr>باز فرآوری اورانیوم در توافقنامه ژنو</vt:lpstr>
      <vt:lpstr>غنی سازی اورانیوم در توافقنامه ژنو</vt:lpstr>
      <vt:lpstr>غنی سازی اورانیوم در توافقنامه ژنو</vt:lpstr>
      <vt:lpstr>غنی سازی اورانیوم در توافقنامه ژنو</vt:lpstr>
      <vt:lpstr>تحقیق و توسعه در توافقنامه ژنو</vt:lpstr>
      <vt:lpstr>تفسیر تحقیقات جاری</vt:lpstr>
      <vt:lpstr>منظور از current</vt:lpstr>
      <vt:lpstr>وضعیت هسته ای ایران پس از اتمام دوره گام نهایی</vt:lpstr>
      <vt:lpstr>منظور از رفع تحریمها</vt:lpstr>
      <vt:lpstr>تعلیق و نه لغو در گام اول</vt:lpstr>
      <vt:lpstr>وضعیت تحریم ها در گام نهایی </vt:lpstr>
      <vt:lpstr>انواع تحریمها</vt:lpstr>
      <vt:lpstr>بررسی میزان تحقق تعهدات طرف مقابل </vt:lpstr>
      <vt:lpstr>عدم اعمال تحریم های جدید </vt:lpstr>
      <vt:lpstr>موضع وزیر محترم امور خارجه</vt:lpstr>
      <vt:lpstr>صادرات محصولات پتروشیمی </vt:lpstr>
      <vt:lpstr>دریافت 4/2 میلیارد دلار از پول مسدود شده نفت</vt:lpstr>
      <vt:lpstr>فروش قطعات هواپیما</vt:lpstr>
      <vt:lpstr>فروش قطعات هواپیما</vt:lpstr>
      <vt:lpstr>بیمه نفت کش ها و کشتی ها</vt:lpstr>
      <vt:lpstr>چشم پوشی از برخی از حقوق بسیار مهم دیگر</vt:lpstr>
      <vt:lpstr>محدود کردن موشک های بالستیک</vt:lpstr>
      <vt:lpstr>محدود کردن موشک های بالستیک</vt:lpstr>
      <vt:lpstr>محدود کردن حقوق امنیتی</vt:lpstr>
      <vt:lpstr>محدود کردن حقوق امنیتی</vt:lpstr>
      <vt:lpstr>پروتکل الحاقی</vt:lpstr>
      <vt:lpstr>جمع بندی توافقنامه ژنو  </vt:lpstr>
      <vt:lpstr>ارزیابی آنتونی کردزمن</vt:lpstr>
      <vt:lpstr>ارزیابی سولانا</vt:lpstr>
      <vt:lpstr>PowerPoint Presentation</vt:lpstr>
      <vt:lpstr>2. ابعاد کلی پرونده هسته ای </vt:lpstr>
      <vt:lpstr>2-1 صورت مسئله</vt:lpstr>
      <vt:lpstr>2-1 صورت مسئله</vt:lpstr>
      <vt:lpstr>2-1 صورت مسئله</vt:lpstr>
      <vt:lpstr>2-1 صورت مسئله</vt:lpstr>
      <vt:lpstr>پرونده هسته ای یک زورگیری </vt:lpstr>
      <vt:lpstr>2-1 صورت مسئله</vt:lpstr>
      <vt:lpstr>2-2 جایگاه فن آوری هسته ای </vt:lpstr>
      <vt:lpstr>تلقی نادرست کنونی</vt:lpstr>
      <vt:lpstr>تلقی نادرست کنونی</vt:lpstr>
      <vt:lpstr>تلقی درست از فن آوری هسته ای</vt:lpstr>
      <vt:lpstr>کاربردهای کنونی فن آوری هسته ای </vt:lpstr>
      <vt:lpstr>کاربردهای کنونی فن آوری هسته ای</vt:lpstr>
      <vt:lpstr>کاربردهای غیر نظامی فن آوری هسته ای</vt:lpstr>
      <vt:lpstr>کاربردهای نظامی فن آوری هسته ای </vt:lpstr>
      <vt:lpstr>بمب های اتمی</vt:lpstr>
      <vt:lpstr>ویژگی های بمب های اتمی</vt:lpstr>
      <vt:lpstr>بمب اتمی هیروشیما</vt:lpstr>
      <vt:lpstr>بمب هیدروژنی</vt:lpstr>
      <vt:lpstr>بمب هیدروژنی شوروی</vt:lpstr>
      <vt:lpstr>بمب هیدروژنی شوروی</vt:lpstr>
      <vt:lpstr>اولین بمب هیدروژنی شوروی 1953</vt:lpstr>
      <vt:lpstr>فیلم بزرگترین انفجار هیدروژنی</vt:lpstr>
      <vt:lpstr>آینده فن آوری هسته ای </vt:lpstr>
      <vt:lpstr>علم پایه قدرت</vt:lpstr>
      <vt:lpstr>افق فناوری هسته ای مورد نیاز ایران</vt:lpstr>
      <vt:lpstr>دلیلی دیگر در اهمیت فناوری هسته ای</vt:lpstr>
      <vt:lpstr>2-3 اهمیت تاریخی پرونده هسته ای</vt:lpstr>
      <vt:lpstr>عبور از دشوارترین گردنه های خارجی  و تغییر موازنه قوا</vt:lpstr>
      <vt:lpstr>افسوسی قابل جبران؟</vt:lpstr>
      <vt:lpstr>2-4 جایگاه مذاکره  در حل پرونده هسته ای</vt:lpstr>
      <vt:lpstr>سوال</vt:lpstr>
      <vt:lpstr>کارکردهای مذاکره:</vt:lpstr>
      <vt:lpstr>تطبیق مذاکره بر پرونده هسته ای </vt:lpstr>
      <vt:lpstr>دلیلی تاریخی در نقش مذاکره برای استیفای حقوق هسته ای</vt:lpstr>
      <vt:lpstr>جایگاه واقعی مذاکره</vt:lpstr>
      <vt:lpstr>جمع بندی بخش دوم</vt:lpstr>
      <vt:lpstr>جمع بندی بخش دوم</vt:lpstr>
      <vt:lpstr>آسیب شناسی رفتار بسیجیان</vt:lpstr>
      <vt:lpstr>ضرورت داشتن تحلیل مستقل</vt:lpstr>
      <vt:lpstr>ضرورت داشتن تحلیل مستقل</vt:lpstr>
      <vt:lpstr>جواز انتقاد از دولت</vt:lpstr>
      <vt:lpstr>جایگاه رهبری </vt:lpstr>
      <vt:lpstr>پاسخ سوال</vt:lpstr>
      <vt:lpstr>ارکان حکومت اسلامی </vt:lpstr>
      <vt:lpstr>رابطه رهبر با رئیس جمهور</vt:lpstr>
      <vt:lpstr>رابطه رهبر با رئیس جمهور</vt:lpstr>
      <vt:lpstr>نامه 6 فروردین 68</vt:lpstr>
      <vt:lpstr>5. جمع بندی پایانی </vt:lpstr>
      <vt:lpstr>5. جمع بندی پایانی </vt:lpstr>
      <vt:lpstr>5. جمع بندی پایانی </vt:lpstr>
      <vt:lpstr>5. جمع بندی پایانی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user</dc:creator>
  <cp:lastModifiedBy>user</cp:lastModifiedBy>
  <cp:revision>15</cp:revision>
  <dcterms:created xsi:type="dcterms:W3CDTF">2014-11-19T17:40:41Z</dcterms:created>
  <dcterms:modified xsi:type="dcterms:W3CDTF">2014-11-25T13:11:05Z</dcterms:modified>
</cp:coreProperties>
</file>